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58" r:id="rId9"/>
    <p:sldId id="265" r:id="rId10"/>
    <p:sldId id="266" r:id="rId11"/>
    <p:sldId id="267" r:id="rId12"/>
    <p:sldId id="276" r:id="rId13"/>
    <p:sldId id="278" r:id="rId14"/>
    <p:sldId id="281" r:id="rId15"/>
    <p:sldId id="279" r:id="rId16"/>
    <p:sldId id="282" r:id="rId17"/>
    <p:sldId id="287" r:id="rId18"/>
    <p:sldId id="283" r:id="rId19"/>
    <p:sldId id="284" r:id="rId20"/>
    <p:sldId id="285" r:id="rId21"/>
    <p:sldId id="286" r:id="rId22"/>
    <p:sldId id="28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1D89F-8955-4930-A6DA-54C4D652C849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FE36F-D858-4F17-BE3C-7F03588338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984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3ae00d13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3ae00d13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689EA-2659-4FB1-8AC8-38562FD55E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8A8A1A-AB9D-48B7-AF6F-49C09149E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53610-AA5E-4316-A890-84F8118DF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CE40-987C-4187-8E77-1736AF9A2CD8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FFD09-72BD-4A95-BE6F-F4D0DBD6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0C94A-4644-4409-A38C-AB9ED0AC4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0D23-7BF2-4030-9FD9-E6343376BF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494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D767-307D-44E8-B1B4-BFEECE35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CF349-CF4B-4259-A29A-472C25206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6F55E-FDDC-4675-8A6B-7AC209509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CE40-987C-4187-8E77-1736AF9A2CD8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8CAB1-F528-4A85-9BE0-03C54CF70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AFA5F-043A-4E3E-A936-2E782FB1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0D23-7BF2-4030-9FD9-E6343376BF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12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6D869E-4756-4BFD-9AE8-950FA8D931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C3DB9-9CBC-4033-BCF4-539025824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8C95E-BD89-471D-AD23-D57D2AABD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CE40-987C-4187-8E77-1736AF9A2CD8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01FBE-23D2-4A77-80EC-9410F28E1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24767-A664-4322-BB9B-CAA825CDB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0D23-7BF2-4030-9FD9-E6343376BF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291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441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771C-1DB8-4E43-A0F0-3162D331C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9372E-C57B-4A4E-B22D-7B2326FE8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AFDE7-6C22-472E-A077-C1E809608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CE40-987C-4187-8E77-1736AF9A2CD8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1A8AB-89FB-4288-A7D6-4D251AF57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80B24-33F5-491C-B594-771E18BB4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0D23-7BF2-4030-9FD9-E6343376BF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445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0A9B-D35D-4247-9409-2537643EC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50B7B-D250-4351-9D1C-F701F7FC4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1A72E-8CF8-4ED8-9F17-71D9886CB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CE40-987C-4187-8E77-1736AF9A2CD8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BF584-5D76-492A-9193-B44EC11C5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44822-AB81-4EE3-BB04-43651D898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0D23-7BF2-4030-9FD9-E6343376BF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5955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F4EC6-5D3D-440B-B028-C6E6E725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E124F-4097-418F-90F7-C3FC505B6F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3E3F0F-86C5-46DB-8F4A-9C4D357DB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58030-259F-4941-93DD-A8B432B8E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CE40-987C-4187-8E77-1736AF9A2CD8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E0D29-4926-488B-ADE3-86C5F3AED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E8A2E-9B80-41ED-B10F-B644F1172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0D23-7BF2-4030-9FD9-E6343376BF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407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B5F74-906A-44A6-BC68-288E8E84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E49C6-AE28-458E-A9FC-999AE6E5E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CDA99-08B7-4AD0-A759-15D341464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93985E-E4D5-4399-8424-2F390B18A5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451CF6-FD35-45F5-A64A-3370711D53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45E693-868D-4DE6-BB64-BFF98F460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CE40-987C-4187-8E77-1736AF9A2CD8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0D72FF-A025-4606-85FA-FF3D30BC2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F00151-1CAC-4785-8CF8-56FF8B7F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0D23-7BF2-4030-9FD9-E6343376BF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705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B0586-E96E-4A93-81A3-73B2A17D2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775BAC-01CD-41C2-9E24-96975024B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CE40-987C-4187-8E77-1736AF9A2CD8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EAFE6-7B22-4C5F-B97B-DD36307F6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61116-B2AF-4781-B3EE-48D4767FC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0D23-7BF2-4030-9FD9-E6343376BF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224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D224E0-C43D-4675-BCDC-8D87962FB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CE40-987C-4187-8E77-1736AF9A2CD8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23EC67-629D-4A24-AD21-4178F3B58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A3BCA-8B41-4792-9781-729B63F36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0D23-7BF2-4030-9FD9-E6343376BF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382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8854D-BF11-4FCB-ABFA-4D930C909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3406-A3AA-4DCD-B070-CCD0DAEAF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DA051-E013-4540-88C9-428771DE3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D8E9A-E2E5-4FE5-90A1-446A5C02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CE40-987C-4187-8E77-1736AF9A2CD8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E82082-0099-42A5-A119-5BBD22C19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2E017-CF65-4C3B-95D0-9E9860574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0D23-7BF2-4030-9FD9-E6343376BF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409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33268-6CC0-43B5-895A-411F5C064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8A151-FEEE-4A23-BCF1-05088284A7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CF097-D1A6-4AC0-B8A6-1D23879B5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9D6CC-C4DD-4866-A68C-D95380FD9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CE40-987C-4187-8E77-1736AF9A2CD8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2BBD4A-DA9C-47FB-9E70-28050573B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65F7C-B277-4A19-B657-86357E1D4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0D23-7BF2-4030-9FD9-E6343376BF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59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4A1552-D5A3-48D5-94F3-EC7792411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D3443-3C6E-465E-BDBC-2700C6BA2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A6C70-6BF1-452A-908D-C500F36E19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CE40-987C-4187-8E77-1736AF9A2CD8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F4F1F-48F7-4CDF-AA36-43B8CE15F0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828DA-90E0-4069-BD19-250CBE415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30D23-7BF2-4030-9FD9-E6343376BF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78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62000" y="-146815"/>
            <a:ext cx="6902400" cy="32983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 dirty="0"/>
              <a:t>Second Methods lecture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52463" y="3497779"/>
            <a:ext cx="6902400" cy="237923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514350" indent="-514350" algn="l">
              <a:spcBef>
                <a:spcPts val="0"/>
              </a:spcBef>
              <a:buFont typeface="+mj-lt"/>
              <a:buAutoNum type="romanUcPeriod"/>
            </a:pPr>
            <a:r>
              <a:rPr lang="en-GB" dirty="0"/>
              <a:t>Alternative ways to estimate abundance</a:t>
            </a:r>
          </a:p>
          <a:p>
            <a:pPr marL="971550" lvl="1" indent="-514350" algn="l">
              <a:spcBef>
                <a:spcPts val="0"/>
              </a:spcBef>
              <a:buFont typeface="+mj-lt"/>
              <a:buAutoNum type="romanUcPeriod"/>
            </a:pPr>
            <a:r>
              <a:rPr lang="en-GB" dirty="0"/>
              <a:t>Survey design</a:t>
            </a:r>
          </a:p>
          <a:p>
            <a:pPr marL="971550" lvl="1" indent="-514350" algn="l">
              <a:spcBef>
                <a:spcPts val="0"/>
              </a:spcBef>
              <a:buFont typeface="+mj-lt"/>
              <a:buAutoNum type="romanUcPeriod"/>
            </a:pPr>
            <a:r>
              <a:rPr lang="en-GB" dirty="0"/>
              <a:t>Alternative methods to estimate abundance</a:t>
            </a:r>
          </a:p>
          <a:p>
            <a:pPr marL="971550" lvl="1" indent="-514350" algn="l">
              <a:spcBef>
                <a:spcPts val="0"/>
              </a:spcBef>
              <a:buFont typeface="+mj-lt"/>
              <a:buAutoNum type="romanUcPeriod"/>
            </a:pPr>
            <a:r>
              <a:rPr lang="en-GB" dirty="0"/>
              <a:t>When estimating abundance goes wrong</a:t>
            </a:r>
          </a:p>
          <a:p>
            <a:pPr marL="514350" indent="-514350" algn="l">
              <a:spcBef>
                <a:spcPts val="0"/>
              </a:spcBef>
              <a:buFont typeface="+mj-lt"/>
              <a:buAutoNum type="romanUcPeriod"/>
            </a:pPr>
            <a:r>
              <a:rPr lang="en-GB" dirty="0"/>
              <a:t>Ways to estimate survival of individuals</a:t>
            </a:r>
          </a:p>
          <a:p>
            <a:pPr marL="971550" lvl="1" indent="-514350" algn="l">
              <a:spcBef>
                <a:spcPts val="0"/>
              </a:spcBef>
              <a:buFont typeface="+mj-lt"/>
              <a:buAutoNum type="romanUcPeriod"/>
            </a:pPr>
            <a:r>
              <a:rPr lang="en-GB" dirty="0"/>
              <a:t>Open CMR theory and stats</a:t>
            </a:r>
          </a:p>
          <a:p>
            <a:pPr marL="971550" lvl="1" indent="-514350" algn="l">
              <a:spcBef>
                <a:spcPts val="0"/>
              </a:spcBef>
              <a:buFont typeface="+mj-lt"/>
              <a:buAutoNum type="romanUcPeriod"/>
            </a:pPr>
            <a:r>
              <a:rPr lang="en-GB" dirty="0"/>
              <a:t>Open CMR case study</a:t>
            </a:r>
            <a:endParaRPr dirty="0"/>
          </a:p>
        </p:txBody>
      </p:sp>
      <p:sp>
        <p:nvSpPr>
          <p:cNvPr id="57" name="Google Shape;57;p13"/>
          <p:cNvSpPr/>
          <p:nvPr/>
        </p:nvSpPr>
        <p:spPr>
          <a:xfrm>
            <a:off x="2109614" y="3081423"/>
            <a:ext cx="3496833" cy="140300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3" name="Picture 2" descr="A monkey sitting on a branch&#10;&#10;Description automatically generated with medium confidence">
            <a:extLst>
              <a:ext uri="{FF2B5EF4-FFF2-40B4-BE49-F238E27FC236}">
                <a16:creationId xmlns:a16="http://schemas.microsoft.com/office/drawing/2014/main" id="{B32CAE0E-4B74-4FB2-A2E8-D85C66F05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26" y="0"/>
            <a:ext cx="474667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B290B-23B8-4316-AB6B-E4DA18FBF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Key elements for conservation/management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BBBA5-3695-49CE-B2E1-AC76890E8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Define;</a:t>
            </a:r>
          </a:p>
          <a:p>
            <a:pPr lvl="1"/>
            <a:r>
              <a:rPr lang="en-GB" dirty="0"/>
              <a:t>Objective(s)</a:t>
            </a:r>
          </a:p>
          <a:p>
            <a:pPr lvl="2"/>
            <a:r>
              <a:rPr lang="en-GB" dirty="0"/>
              <a:t>What do you want to achieve?</a:t>
            </a:r>
          </a:p>
          <a:p>
            <a:pPr lvl="1"/>
            <a:r>
              <a:rPr lang="en-GB" dirty="0"/>
              <a:t>Alternative management options</a:t>
            </a:r>
          </a:p>
          <a:p>
            <a:pPr lvl="2"/>
            <a:r>
              <a:rPr lang="en-GB" dirty="0"/>
              <a:t>Stuff that you can do</a:t>
            </a:r>
          </a:p>
          <a:p>
            <a:pPr lvl="1"/>
            <a:r>
              <a:rPr lang="en-GB" dirty="0"/>
              <a:t>Model the system response to management actions</a:t>
            </a:r>
          </a:p>
          <a:p>
            <a:pPr lvl="2"/>
            <a:r>
              <a:rPr lang="en-GB" dirty="0"/>
              <a:t>To help inform future management</a:t>
            </a:r>
          </a:p>
          <a:p>
            <a:pPr lvl="1"/>
            <a:r>
              <a:rPr lang="en-GB" dirty="0"/>
              <a:t>Measures of model uncertainty </a:t>
            </a:r>
          </a:p>
          <a:p>
            <a:pPr lvl="1"/>
            <a:r>
              <a:rPr lang="en-GB" b="1" dirty="0"/>
              <a:t>Monitoring program to estimate the state of the system and any other relevant variables</a:t>
            </a:r>
          </a:p>
        </p:txBody>
      </p:sp>
      <p:sp>
        <p:nvSpPr>
          <p:cNvPr id="4" name="Google Shape;84;p16">
            <a:extLst>
              <a:ext uri="{FF2B5EF4-FFF2-40B4-BE49-F238E27FC236}">
                <a16:creationId xmlns:a16="http://schemas.microsoft.com/office/drawing/2014/main" id="{1A98ED9E-26B6-4394-AC32-D83C7078C256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406771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7305-86DA-4A19-8D0F-0E696BBF4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Useful management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6D298-CAF0-4254-B89E-4116C312A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Articulate the desired outcome over a specific time frame</a:t>
            </a:r>
          </a:p>
          <a:p>
            <a:pPr lvl="1"/>
            <a:r>
              <a:rPr lang="en-GB" dirty="0"/>
              <a:t>Maximise harvest over 100 years</a:t>
            </a:r>
          </a:p>
          <a:p>
            <a:pPr lvl="1"/>
            <a:r>
              <a:rPr lang="en-GB" dirty="0"/>
              <a:t>Maintain N &gt; 1000 for minimal cost over 20 years</a:t>
            </a:r>
          </a:p>
          <a:p>
            <a:pPr lvl="1"/>
            <a:r>
              <a:rPr lang="en-GB" dirty="0"/>
              <a:t>Maximise population size with minimal damage to farming interests</a:t>
            </a:r>
          </a:p>
          <a:p>
            <a:r>
              <a:rPr lang="en-GB" dirty="0"/>
              <a:t>Objectives may include both conservation and socio-economic goals	</a:t>
            </a:r>
          </a:p>
          <a:p>
            <a:r>
              <a:rPr lang="en-GB" dirty="0"/>
              <a:t>Trend detection </a:t>
            </a:r>
            <a:r>
              <a:rPr lang="en-GB" i="1" dirty="0"/>
              <a:t>per se</a:t>
            </a:r>
            <a:r>
              <a:rPr lang="en-GB" dirty="0"/>
              <a:t> is not a useful management objective</a:t>
            </a:r>
          </a:p>
          <a:p>
            <a:pPr lvl="1"/>
            <a:r>
              <a:rPr lang="en-GB" dirty="0"/>
              <a:t>Just wanting to detect what the trend is, is not enough</a:t>
            </a:r>
          </a:p>
          <a:p>
            <a:pPr lvl="1"/>
            <a:r>
              <a:rPr lang="en-GB" dirty="0"/>
              <a:t>Must come with some justification and understanding of how result will impact management</a:t>
            </a:r>
          </a:p>
          <a:p>
            <a:endParaRPr lang="en-GB" dirty="0"/>
          </a:p>
          <a:p>
            <a:pPr marL="0" indent="0" algn="ctr">
              <a:buNone/>
            </a:pPr>
            <a:r>
              <a:rPr lang="en-GB" b="1" i="1" dirty="0">
                <a:solidFill>
                  <a:srgbClr val="7030A0"/>
                </a:solidFill>
              </a:rPr>
              <a:t>Monitoring is NOT managing</a:t>
            </a:r>
          </a:p>
        </p:txBody>
      </p:sp>
      <p:sp>
        <p:nvSpPr>
          <p:cNvPr id="4" name="Google Shape;84;p16">
            <a:extLst>
              <a:ext uri="{FF2B5EF4-FFF2-40B4-BE49-F238E27FC236}">
                <a16:creationId xmlns:a16="http://schemas.microsoft.com/office/drawing/2014/main" id="{76609A89-633B-4D30-972E-2BA69183CD32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93599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>
            <a:spLocks noGrp="1"/>
          </p:cNvSpPr>
          <p:nvPr>
            <p:ph type="title"/>
          </p:nvPr>
        </p:nvSpPr>
        <p:spPr>
          <a:xfrm>
            <a:off x="415600" y="1512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/>
              <a:t>Adaptive management</a:t>
            </a:r>
            <a:endParaRPr/>
          </a:p>
        </p:txBody>
      </p:sp>
      <p:sp>
        <p:nvSpPr>
          <p:cNvPr id="326" name="Google Shape;326;p33"/>
          <p:cNvSpPr txBox="1">
            <a:spLocks noGrp="1"/>
          </p:cNvSpPr>
          <p:nvPr>
            <p:ph type="body" idx="1"/>
          </p:nvPr>
        </p:nvSpPr>
        <p:spPr>
          <a:xfrm>
            <a:off x="415600" y="1267433"/>
            <a:ext cx="4893248" cy="497356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741B47"/>
              </a:buClr>
              <a:buAutoNum type="arabicPeriod"/>
            </a:pPr>
            <a:r>
              <a:rPr lang="en-GB" sz="2400" b="1" dirty="0">
                <a:solidFill>
                  <a:srgbClr val="741B47"/>
                </a:solidFill>
              </a:rPr>
              <a:t>Is there a problem?</a:t>
            </a:r>
            <a:endParaRPr sz="2400" b="1" dirty="0">
              <a:solidFill>
                <a:srgbClr val="741B47"/>
              </a:solidFill>
            </a:endParaRPr>
          </a:p>
          <a:p>
            <a:pPr lvl="1">
              <a:spcBef>
                <a:spcPts val="0"/>
              </a:spcBef>
              <a:buAutoNum type="alphaLcPeriod"/>
            </a:pPr>
            <a:r>
              <a:rPr lang="en-GB" sz="2000" dirty="0"/>
              <a:t>Monitoring &amp; analysis</a:t>
            </a:r>
            <a:endParaRPr sz="2000" dirty="0"/>
          </a:p>
          <a:p>
            <a:pPr>
              <a:buClr>
                <a:srgbClr val="741B47"/>
              </a:buClr>
              <a:buAutoNum type="arabicPeriod"/>
            </a:pPr>
            <a:r>
              <a:rPr lang="en-GB" sz="2400" b="1" dirty="0">
                <a:solidFill>
                  <a:srgbClr val="741B47"/>
                </a:solidFill>
              </a:rPr>
              <a:t>What’s the problem? </a:t>
            </a:r>
            <a:endParaRPr sz="2400" b="1" dirty="0">
              <a:solidFill>
                <a:srgbClr val="741B47"/>
              </a:solidFill>
            </a:endParaRPr>
          </a:p>
          <a:p>
            <a:pPr lvl="1">
              <a:spcBef>
                <a:spcPts val="0"/>
              </a:spcBef>
              <a:buAutoNum type="alphaLcPeriod"/>
            </a:pPr>
            <a:r>
              <a:rPr lang="en-GB" sz="2000" dirty="0"/>
              <a:t>E.g. Survival, reproduction, etc.</a:t>
            </a:r>
            <a:endParaRPr sz="2000" dirty="0"/>
          </a:p>
          <a:p>
            <a:pPr>
              <a:buClr>
                <a:srgbClr val="741B47"/>
              </a:buClr>
              <a:buAutoNum type="arabicPeriod"/>
            </a:pPr>
            <a:r>
              <a:rPr lang="en-GB" sz="2400" b="1" dirty="0">
                <a:solidFill>
                  <a:srgbClr val="741B47"/>
                </a:solidFill>
              </a:rPr>
              <a:t>What’s causing the problem?</a:t>
            </a:r>
            <a:endParaRPr sz="2400" b="1" dirty="0">
              <a:solidFill>
                <a:srgbClr val="741B47"/>
              </a:solidFill>
            </a:endParaRPr>
          </a:p>
          <a:p>
            <a:pPr lvl="1">
              <a:spcBef>
                <a:spcPts val="0"/>
              </a:spcBef>
              <a:buAutoNum type="alphaLcPeriod"/>
            </a:pPr>
            <a:r>
              <a:rPr lang="en-GB" sz="2000" dirty="0"/>
              <a:t>Covariates</a:t>
            </a:r>
            <a:endParaRPr sz="2000" dirty="0"/>
          </a:p>
          <a:p>
            <a:pPr>
              <a:buClr>
                <a:srgbClr val="741B47"/>
              </a:buClr>
              <a:buAutoNum type="arabicPeriod"/>
            </a:pPr>
            <a:r>
              <a:rPr lang="en-GB" sz="2400" b="1" dirty="0">
                <a:solidFill>
                  <a:srgbClr val="741B47"/>
                </a:solidFill>
              </a:rPr>
              <a:t>What are your options?</a:t>
            </a:r>
            <a:endParaRPr sz="2400" b="1" dirty="0">
              <a:solidFill>
                <a:srgbClr val="741B47"/>
              </a:solidFill>
            </a:endParaRPr>
          </a:p>
          <a:p>
            <a:pPr lvl="1">
              <a:spcBef>
                <a:spcPts val="0"/>
              </a:spcBef>
              <a:buAutoNum type="alphaLcPeriod"/>
            </a:pPr>
            <a:r>
              <a:rPr lang="en-GB" sz="2000" dirty="0"/>
              <a:t>Matrix modelling</a:t>
            </a:r>
            <a:endParaRPr sz="2000" dirty="0"/>
          </a:p>
          <a:p>
            <a:pPr>
              <a:buClr>
                <a:srgbClr val="741B47"/>
              </a:buClr>
              <a:buAutoNum type="arabicPeriod"/>
            </a:pPr>
            <a:r>
              <a:rPr lang="en-GB" sz="2400" b="1" dirty="0">
                <a:solidFill>
                  <a:srgbClr val="741B47"/>
                </a:solidFill>
              </a:rPr>
              <a:t>Are the options acceptable?</a:t>
            </a:r>
            <a:endParaRPr sz="2400" b="1" dirty="0">
              <a:solidFill>
                <a:srgbClr val="741B47"/>
              </a:solidFill>
            </a:endParaRPr>
          </a:p>
          <a:p>
            <a:pPr lvl="1">
              <a:spcBef>
                <a:spcPts val="0"/>
              </a:spcBef>
              <a:buAutoNum type="alphaLcPeriod"/>
            </a:pPr>
            <a:r>
              <a:rPr lang="en-GB" sz="2000" dirty="0"/>
              <a:t>Public opinion, logistically feasible?</a:t>
            </a:r>
            <a:endParaRPr sz="2000" dirty="0"/>
          </a:p>
          <a:p>
            <a:pPr>
              <a:buClr>
                <a:srgbClr val="741B47"/>
              </a:buClr>
              <a:buAutoNum type="arabicPeriod"/>
            </a:pPr>
            <a:r>
              <a:rPr lang="en-GB" sz="2400" b="1" dirty="0">
                <a:solidFill>
                  <a:srgbClr val="741B47"/>
                </a:solidFill>
              </a:rPr>
              <a:t>Has management been effective?</a:t>
            </a:r>
            <a:endParaRPr sz="2400" b="1" dirty="0">
              <a:solidFill>
                <a:srgbClr val="741B47"/>
              </a:solidFill>
            </a:endParaRPr>
          </a:p>
          <a:p>
            <a:pPr lvl="1">
              <a:spcBef>
                <a:spcPts val="0"/>
              </a:spcBef>
              <a:buAutoNum type="alphaLcPeriod"/>
            </a:pPr>
            <a:r>
              <a:rPr lang="en-GB" sz="2000" dirty="0"/>
              <a:t>Monitoring</a:t>
            </a:r>
            <a:endParaRPr sz="2000" dirty="0"/>
          </a:p>
          <a:p>
            <a:pPr>
              <a:buClr>
                <a:srgbClr val="741B47"/>
              </a:buClr>
              <a:buAutoNum type="arabicPeriod"/>
            </a:pPr>
            <a:r>
              <a:rPr lang="en-GB" sz="2400" b="1" dirty="0">
                <a:solidFill>
                  <a:srgbClr val="741B47"/>
                </a:solidFill>
              </a:rPr>
              <a:t>Should anything change?</a:t>
            </a:r>
            <a:endParaRPr sz="2400" b="1" dirty="0">
              <a:solidFill>
                <a:srgbClr val="741B47"/>
              </a:solidFill>
            </a:endParaRPr>
          </a:p>
          <a:p>
            <a:pPr lvl="1">
              <a:spcBef>
                <a:spcPts val="0"/>
              </a:spcBef>
              <a:buAutoNum type="alphaLcPeriod"/>
            </a:pPr>
            <a:r>
              <a:rPr lang="en-GB" sz="2000" dirty="0"/>
              <a:t>Adaptive management</a:t>
            </a:r>
            <a:endParaRPr sz="2000" dirty="0"/>
          </a:p>
        </p:txBody>
      </p:sp>
      <p:sp>
        <p:nvSpPr>
          <p:cNvPr id="327" name="Google Shape;327;p33"/>
          <p:cNvSpPr/>
          <p:nvPr/>
        </p:nvSpPr>
        <p:spPr>
          <a:xfrm>
            <a:off x="1053968" y="914818"/>
            <a:ext cx="3496833" cy="140300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328" name="Google Shape;328;p33"/>
          <p:cNvSpPr/>
          <p:nvPr/>
        </p:nvSpPr>
        <p:spPr>
          <a:xfrm>
            <a:off x="108751" y="1553675"/>
            <a:ext cx="456667" cy="4606733"/>
          </a:xfrm>
          <a:custGeom>
            <a:avLst/>
            <a:gdLst/>
            <a:ahLst/>
            <a:cxnLst/>
            <a:rect l="l" t="t" r="r" b="b"/>
            <a:pathLst>
              <a:path w="13700" h="138202" extrusionOk="0">
                <a:moveTo>
                  <a:pt x="13700" y="138119"/>
                </a:moveTo>
                <a:cubicBezTo>
                  <a:pt x="12159" y="136779"/>
                  <a:pt x="6733" y="141870"/>
                  <a:pt x="4455" y="130080"/>
                </a:cubicBezTo>
                <a:cubicBezTo>
                  <a:pt x="2177" y="118290"/>
                  <a:pt x="-100" y="87811"/>
                  <a:pt x="34" y="67379"/>
                </a:cubicBezTo>
                <a:cubicBezTo>
                  <a:pt x="168" y="46947"/>
                  <a:pt x="3182" y="18677"/>
                  <a:pt x="5259" y="7490"/>
                </a:cubicBezTo>
                <a:cubicBezTo>
                  <a:pt x="7336" y="-3697"/>
                  <a:pt x="11288" y="1462"/>
                  <a:pt x="12494" y="256"/>
                </a:cubicBezTo>
              </a:path>
            </a:pathLst>
          </a:custGeom>
          <a:noFill/>
          <a:ln w="1905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329" name="Google Shape;3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440300"/>
            <a:ext cx="5937600" cy="5977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42453-9AA4-4EA1-8E95-D7BB6A24D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Two types of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F2038-E6D4-4863-B796-F89ADA0CB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Surveillance monitoring</a:t>
            </a:r>
          </a:p>
          <a:p>
            <a:pPr lvl="1"/>
            <a:r>
              <a:rPr lang="en-GB" dirty="0"/>
              <a:t>Simply about collecting data</a:t>
            </a:r>
          </a:p>
          <a:p>
            <a:pPr lvl="1"/>
            <a:r>
              <a:rPr lang="en-GB" dirty="0"/>
              <a:t>Not guided by </a:t>
            </a:r>
            <a:r>
              <a:rPr lang="en-GB" i="1" dirty="0"/>
              <a:t>a priori </a:t>
            </a:r>
            <a:r>
              <a:rPr lang="en-GB" dirty="0"/>
              <a:t>hypotheses and corresponding models</a:t>
            </a:r>
          </a:p>
          <a:p>
            <a:endParaRPr lang="en-GB" dirty="0"/>
          </a:p>
          <a:p>
            <a:r>
              <a:rPr lang="en-GB" dirty="0"/>
              <a:t>Targeted monitoring</a:t>
            </a:r>
          </a:p>
          <a:p>
            <a:pPr lvl="1"/>
            <a:r>
              <a:rPr lang="en-GB" dirty="0"/>
              <a:t>Integrated into a management plan</a:t>
            </a:r>
          </a:p>
          <a:p>
            <a:pPr lvl="1"/>
            <a:r>
              <a:rPr lang="en-GB" dirty="0"/>
              <a:t>Monitoring design and implementation based on </a:t>
            </a:r>
            <a:r>
              <a:rPr lang="en-GB" i="1" dirty="0"/>
              <a:t>a priori </a:t>
            </a:r>
            <a:r>
              <a:rPr lang="en-GB" dirty="0"/>
              <a:t>hypotheses and corresponding models</a:t>
            </a:r>
          </a:p>
          <a:p>
            <a:pPr lvl="2"/>
            <a:r>
              <a:rPr lang="en-GB" dirty="0"/>
              <a:t>Intended to see determine the outcome of management interventions</a:t>
            </a:r>
          </a:p>
        </p:txBody>
      </p:sp>
      <p:sp>
        <p:nvSpPr>
          <p:cNvPr id="4" name="Google Shape;84;p16">
            <a:extLst>
              <a:ext uri="{FF2B5EF4-FFF2-40B4-BE49-F238E27FC236}">
                <a16:creationId xmlns:a16="http://schemas.microsoft.com/office/drawing/2014/main" id="{8AE43AE3-635F-4514-9A14-995FD791EB0F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69106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tree, grass, ground&#10;&#10;Description automatically generated">
            <a:extLst>
              <a:ext uri="{FF2B5EF4-FFF2-40B4-BE49-F238E27FC236}">
                <a16:creationId xmlns:a16="http://schemas.microsoft.com/office/drawing/2014/main" id="{4E0B17D2-B550-49FA-A5B6-E1902AB65C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5" t="9091" r="10842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39BF0C-8342-414A-811E-F796CD57F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GB" sz="4800" dirty="0"/>
              <a:t>Survey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0975DB-4F62-4012-9D67-B2FD174D5B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GB" sz="2000" dirty="0"/>
              <a:t>Designing surveys suitable for making inference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2343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D5BE-945B-4B92-965F-4EB25060E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Designing a sample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1F5D9-EC99-42EC-A319-078B8B44C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081" y="1501818"/>
            <a:ext cx="4523913" cy="5356182"/>
          </a:xfrm>
        </p:spPr>
        <p:txBody>
          <a:bodyPr>
            <a:normAutofit fontScale="92500"/>
          </a:bodyPr>
          <a:lstStyle/>
          <a:p>
            <a:r>
              <a:rPr lang="en-GB" dirty="0"/>
              <a:t>Target population</a:t>
            </a:r>
          </a:p>
          <a:p>
            <a:pPr lvl="1"/>
            <a:r>
              <a:rPr lang="en-GB" dirty="0"/>
              <a:t>The population you want to sample from and draw inferences about</a:t>
            </a:r>
          </a:p>
          <a:p>
            <a:r>
              <a:rPr lang="en-GB" dirty="0"/>
              <a:t>Sample population</a:t>
            </a:r>
          </a:p>
          <a:p>
            <a:pPr lvl="1"/>
            <a:r>
              <a:rPr lang="en-GB" dirty="0"/>
              <a:t>The portion of the population that you are able to sample</a:t>
            </a:r>
          </a:p>
          <a:p>
            <a:r>
              <a:rPr lang="en-GB" dirty="0"/>
              <a:t>You can make legitimate statistical inferences only about the sample population</a:t>
            </a:r>
          </a:p>
          <a:p>
            <a:r>
              <a:rPr lang="en-GB" dirty="0"/>
              <a:t>If you want to make inferences about target population, make sure sample population is representative</a:t>
            </a:r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89409389-86E5-4EF2-846C-19959E46BCE3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758F6DCF-22F0-4A34-B6FA-C93E0C07C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685" y="1290611"/>
            <a:ext cx="5939234" cy="553243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D896EE3-8918-4612-8386-6F867F523918}"/>
              </a:ext>
            </a:extLst>
          </p:cNvPr>
          <p:cNvSpPr/>
          <p:nvPr/>
        </p:nvSpPr>
        <p:spPr>
          <a:xfrm>
            <a:off x="9321553" y="5418839"/>
            <a:ext cx="398255" cy="418895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162ABD-664E-407B-81C7-EF396FA52F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2"/>
          <a:stretch/>
        </p:blipFill>
        <p:spPr bwMode="auto">
          <a:xfrm>
            <a:off x="5181600" y="1439161"/>
            <a:ext cx="6856521" cy="523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BFF942B-5EA7-46D2-B0D2-7E2C7BC02D77}"/>
              </a:ext>
            </a:extLst>
          </p:cNvPr>
          <p:cNvSpPr/>
          <p:nvPr/>
        </p:nvSpPr>
        <p:spPr>
          <a:xfrm>
            <a:off x="9102437" y="2489263"/>
            <a:ext cx="2414182" cy="2487982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22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3FBB-8AE5-4D1C-802A-BAE2A2DF2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2192001" cy="1325563"/>
          </a:xfrm>
        </p:spPr>
        <p:txBody>
          <a:bodyPr/>
          <a:lstStyle/>
          <a:p>
            <a:pPr algn="ctr"/>
            <a:r>
              <a:rPr lang="en-GB" dirty="0"/>
              <a:t>How much do we need to sample?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C7936-4FC2-4E92-BB41-E5ABF5A57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State how many individuals you need for sample to be representative</a:t>
            </a:r>
          </a:p>
          <a:p>
            <a:pPr lvl="1"/>
            <a:r>
              <a:rPr lang="en-GB" dirty="0"/>
              <a:t>Often lacking in monitoring schemes (see </a:t>
            </a:r>
            <a:r>
              <a:rPr lang="en-GB" dirty="0" err="1"/>
              <a:t>Yoccoz</a:t>
            </a:r>
            <a:r>
              <a:rPr lang="en-GB" dirty="0"/>
              <a:t> et al. 2001)</a:t>
            </a:r>
          </a:p>
          <a:p>
            <a:r>
              <a:rPr lang="en-GB" dirty="0"/>
              <a:t>How much imprecision can be tolerated in the parameter estimates?</a:t>
            </a:r>
          </a:p>
          <a:p>
            <a:endParaRPr lang="en-GB" dirty="0"/>
          </a:p>
          <a:p>
            <a:pPr marL="0" indent="0" algn="ctr">
              <a:buNone/>
            </a:pPr>
            <a:r>
              <a:rPr lang="en-GB" dirty="0">
                <a:latin typeface="Avenir Next LT Pro Light" panose="020B0304020202020204" pitchFamily="34" charset="0"/>
              </a:rPr>
              <a:t>“Want to be able to detect an increase of 1% in mortality rate when American mink are present”</a:t>
            </a:r>
          </a:p>
          <a:p>
            <a:pPr marL="0" indent="0" algn="ctr">
              <a:buNone/>
            </a:pPr>
            <a:endParaRPr lang="en-GB" dirty="0"/>
          </a:p>
          <a:p>
            <a:r>
              <a:rPr lang="en-GB" dirty="0"/>
              <a:t>Simulations are insanely powerful tool for determining this</a:t>
            </a:r>
          </a:p>
          <a:p>
            <a:pPr lvl="1"/>
            <a:r>
              <a:rPr lang="en-GB" dirty="0"/>
              <a:t>Sometimes called “power analysis”</a:t>
            </a:r>
          </a:p>
          <a:p>
            <a:endParaRPr lang="en-GB" dirty="0"/>
          </a:p>
        </p:txBody>
      </p:sp>
      <p:sp>
        <p:nvSpPr>
          <p:cNvPr id="4" name="Google Shape;84;p16">
            <a:extLst>
              <a:ext uri="{FF2B5EF4-FFF2-40B4-BE49-F238E27FC236}">
                <a16:creationId xmlns:a16="http://schemas.microsoft.com/office/drawing/2014/main" id="{7B0432A3-C119-4F37-BB2A-EEFB9B957D75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400961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2590-F236-41ED-B0C1-3714370C6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You can only make inference about the sampled population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3F4FA4-BC3F-4F7B-AE19-5C0170CD3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680" t="24752" r="28898" b="44784"/>
          <a:stretch/>
        </p:blipFill>
        <p:spPr>
          <a:xfrm>
            <a:off x="584789" y="1690687"/>
            <a:ext cx="5922360" cy="22858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9B67B6-F3FA-40E3-BB98-61559C192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20" t="47323" r="29709" b="37750"/>
          <a:stretch/>
        </p:blipFill>
        <p:spPr>
          <a:xfrm>
            <a:off x="531649" y="4423144"/>
            <a:ext cx="6296753" cy="118953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912502-4428-4570-AF77-F0B1787C6EA2}"/>
              </a:ext>
            </a:extLst>
          </p:cNvPr>
          <p:cNvCxnSpPr>
            <a:cxnSpLocks/>
          </p:cNvCxnSpPr>
          <p:nvPr/>
        </p:nvCxnSpPr>
        <p:spPr>
          <a:xfrm>
            <a:off x="6251575" y="4629298"/>
            <a:ext cx="5080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CD2A15-F516-4302-BF37-C5032CF1D8E2}"/>
              </a:ext>
            </a:extLst>
          </p:cNvPr>
          <p:cNvCxnSpPr>
            <a:cxnSpLocks/>
          </p:cNvCxnSpPr>
          <p:nvPr/>
        </p:nvCxnSpPr>
        <p:spPr>
          <a:xfrm>
            <a:off x="666750" y="4879980"/>
            <a:ext cx="4557713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B3B818D-15C0-4E24-AF10-349007F98718}"/>
              </a:ext>
            </a:extLst>
          </p:cNvPr>
          <p:cNvSpPr txBox="1">
            <a:spLocks/>
          </p:cNvSpPr>
          <p:nvPr/>
        </p:nvSpPr>
        <p:spPr>
          <a:xfrm>
            <a:off x="7083298" y="1839432"/>
            <a:ext cx="4523913" cy="37732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You need mountains of data for to </a:t>
            </a:r>
            <a:r>
              <a:rPr lang="en-GB" b="1" i="1" dirty="0"/>
              <a:t>even consider </a:t>
            </a:r>
            <a:r>
              <a:rPr lang="en-GB" dirty="0"/>
              <a:t>making inferences about the wider population</a:t>
            </a:r>
          </a:p>
          <a:p>
            <a:r>
              <a:rPr lang="en-GB" dirty="0"/>
              <a:t>Would you trust someone who measured the height of </a:t>
            </a:r>
            <a:r>
              <a:rPr lang="en-GB" b="1" i="1" u="sng" dirty="0"/>
              <a:t>three</a:t>
            </a:r>
            <a:r>
              <a:rPr lang="en-GB" dirty="0"/>
              <a:t> people, who then used this to tell you the average height of </a:t>
            </a:r>
            <a:r>
              <a:rPr lang="en-GB" b="1" i="1" u="sng" dirty="0"/>
              <a:t>all</a:t>
            </a:r>
            <a:r>
              <a:rPr lang="en-GB" b="1" i="1" dirty="0"/>
              <a:t> </a:t>
            </a:r>
            <a:r>
              <a:rPr lang="en-GB" dirty="0"/>
              <a:t>humans?</a:t>
            </a:r>
          </a:p>
        </p:txBody>
      </p:sp>
      <p:sp>
        <p:nvSpPr>
          <p:cNvPr id="13" name="Google Shape;84;p16">
            <a:extLst>
              <a:ext uri="{FF2B5EF4-FFF2-40B4-BE49-F238E27FC236}">
                <a16:creationId xmlns:a16="http://schemas.microsoft.com/office/drawing/2014/main" id="{A1E71C59-515B-4FBA-B575-AD4312B7B4D8}"/>
              </a:ext>
            </a:extLst>
          </p:cNvPr>
          <p:cNvSpPr/>
          <p:nvPr/>
        </p:nvSpPr>
        <p:spPr>
          <a:xfrm>
            <a:off x="4784687" y="1292396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49914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BC4F-8658-4AB8-8EB5-9641E668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Selecting sampling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230CA-C2A5-4F7D-A2E4-8335813E5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Simple random sampling</a:t>
            </a:r>
          </a:p>
          <a:p>
            <a:pPr lvl="1"/>
            <a:r>
              <a:rPr lang="en-GB" dirty="0"/>
              <a:t>Best approach, so long as all animals have same probability of being sampled</a:t>
            </a:r>
          </a:p>
          <a:p>
            <a:endParaRPr lang="en-GB" dirty="0"/>
          </a:p>
          <a:p>
            <a:r>
              <a:rPr lang="en-GB" dirty="0"/>
              <a:t>Systematic sampling</a:t>
            </a:r>
          </a:p>
          <a:p>
            <a:pPr lvl="1"/>
            <a:r>
              <a:rPr lang="en-GB" dirty="0"/>
              <a:t>Satisfactory only if all members of a population are distributed at random</a:t>
            </a:r>
          </a:p>
          <a:p>
            <a:pPr lvl="2"/>
            <a:r>
              <a:rPr lang="en-GB" dirty="0"/>
              <a:t>Clustering causes issues with this approach</a:t>
            </a:r>
          </a:p>
          <a:p>
            <a:pPr lvl="1"/>
            <a:r>
              <a:rPr lang="en-GB" dirty="0"/>
              <a:t>E.g., sample every 10 meters</a:t>
            </a:r>
          </a:p>
          <a:p>
            <a:pPr lvl="1"/>
            <a:endParaRPr lang="en-GB" dirty="0"/>
          </a:p>
          <a:p>
            <a:r>
              <a:rPr lang="en-GB" dirty="0"/>
              <a:t>Key aspect is which of these will allow you to make inferences about the sampled population.</a:t>
            </a:r>
          </a:p>
        </p:txBody>
      </p:sp>
      <p:sp>
        <p:nvSpPr>
          <p:cNvPr id="4" name="Google Shape;84;p16">
            <a:extLst>
              <a:ext uri="{FF2B5EF4-FFF2-40B4-BE49-F238E27FC236}">
                <a16:creationId xmlns:a16="http://schemas.microsoft.com/office/drawing/2014/main" id="{98E17CAD-775B-4ED2-AA7A-4D7CA62F8C3D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62409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33535-FCB7-4039-B22C-23F32C1F4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781" y="2364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Random sampling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D1EA6F47-9DB2-46D9-B4C9-1D94BAD8F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59896" y="245255"/>
            <a:ext cx="5494833" cy="766017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B3277FE-7B35-43D1-8EE6-690A5FF2F9F2}"/>
              </a:ext>
            </a:extLst>
          </p:cNvPr>
          <p:cNvSpPr/>
          <p:nvPr/>
        </p:nvSpPr>
        <p:spPr>
          <a:xfrm>
            <a:off x="6848513" y="3933104"/>
            <a:ext cx="151130" cy="1422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D944D9-EFC4-40C5-B21D-3783F53ADB25}"/>
              </a:ext>
            </a:extLst>
          </p:cNvPr>
          <p:cNvSpPr/>
          <p:nvPr/>
        </p:nvSpPr>
        <p:spPr>
          <a:xfrm>
            <a:off x="8578253" y="4364905"/>
            <a:ext cx="151130" cy="1422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B4A5E9-A95A-4DED-92C0-CD68E987E757}"/>
              </a:ext>
            </a:extLst>
          </p:cNvPr>
          <p:cNvSpPr/>
          <p:nvPr/>
        </p:nvSpPr>
        <p:spPr>
          <a:xfrm>
            <a:off x="8220113" y="3254924"/>
            <a:ext cx="151130" cy="1422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F7CBB8-DBAA-4C2F-A032-E8804BA86D74}"/>
              </a:ext>
            </a:extLst>
          </p:cNvPr>
          <p:cNvSpPr/>
          <p:nvPr/>
        </p:nvSpPr>
        <p:spPr>
          <a:xfrm>
            <a:off x="7256182" y="3049184"/>
            <a:ext cx="151130" cy="1422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CFDFA7-525B-45F2-B51F-1C5D01CEEFC7}"/>
              </a:ext>
            </a:extLst>
          </p:cNvPr>
          <p:cNvSpPr/>
          <p:nvPr/>
        </p:nvSpPr>
        <p:spPr>
          <a:xfrm>
            <a:off x="7575588" y="4740824"/>
            <a:ext cx="151130" cy="1422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1D78EB2-B57D-4C8D-8B58-E23143FB8CAB}"/>
              </a:ext>
            </a:extLst>
          </p:cNvPr>
          <p:cNvSpPr/>
          <p:nvPr/>
        </p:nvSpPr>
        <p:spPr>
          <a:xfrm>
            <a:off x="7256182" y="4193169"/>
            <a:ext cx="151130" cy="1422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AE0E1D-AEBA-40CE-BD08-897726941101}"/>
              </a:ext>
            </a:extLst>
          </p:cNvPr>
          <p:cNvSpPr/>
          <p:nvPr/>
        </p:nvSpPr>
        <p:spPr>
          <a:xfrm>
            <a:off x="5324513" y="4740824"/>
            <a:ext cx="151130" cy="1422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F62ABE-B884-4944-B3F7-AA0B253528D2}"/>
              </a:ext>
            </a:extLst>
          </p:cNvPr>
          <p:cNvSpPr/>
          <p:nvPr/>
        </p:nvSpPr>
        <p:spPr>
          <a:xfrm>
            <a:off x="6450050" y="4740824"/>
            <a:ext cx="151130" cy="1422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9B58B7-5283-439F-A7DB-47E579D4CC54}"/>
              </a:ext>
            </a:extLst>
          </p:cNvPr>
          <p:cNvSpPr/>
          <p:nvPr/>
        </p:nvSpPr>
        <p:spPr>
          <a:xfrm>
            <a:off x="6882168" y="4436025"/>
            <a:ext cx="151130" cy="1422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6AAD6C5-1395-4684-8F03-62CBBD28C9C4}"/>
              </a:ext>
            </a:extLst>
          </p:cNvPr>
          <p:cNvSpPr/>
          <p:nvPr/>
        </p:nvSpPr>
        <p:spPr>
          <a:xfrm>
            <a:off x="9332633" y="3861984"/>
            <a:ext cx="151130" cy="1422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6D491DD-DFB0-43DF-9A71-85F2E6F9593D}"/>
              </a:ext>
            </a:extLst>
          </p:cNvPr>
          <p:cNvSpPr/>
          <p:nvPr/>
        </p:nvSpPr>
        <p:spPr>
          <a:xfrm>
            <a:off x="9142768" y="3719744"/>
            <a:ext cx="151130" cy="1422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6938AEB-71EF-4A07-A075-F44444DC101C}"/>
              </a:ext>
            </a:extLst>
          </p:cNvPr>
          <p:cNvSpPr/>
          <p:nvPr/>
        </p:nvSpPr>
        <p:spPr>
          <a:xfrm>
            <a:off x="9483763" y="5121824"/>
            <a:ext cx="151130" cy="1422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294800-194C-48F0-A9A5-9E53E8A1E995}"/>
              </a:ext>
            </a:extLst>
          </p:cNvPr>
          <p:cNvSpPr/>
          <p:nvPr/>
        </p:nvSpPr>
        <p:spPr>
          <a:xfrm>
            <a:off x="8991638" y="4517272"/>
            <a:ext cx="151130" cy="1422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BC9F07F-9AF9-45E3-854E-3A29E68F0276}"/>
              </a:ext>
            </a:extLst>
          </p:cNvPr>
          <p:cNvSpPr/>
          <p:nvPr/>
        </p:nvSpPr>
        <p:spPr>
          <a:xfrm>
            <a:off x="6159192" y="2978064"/>
            <a:ext cx="151130" cy="1422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4B9424-36E2-4372-B97A-226EFD55F0E2}"/>
              </a:ext>
            </a:extLst>
          </p:cNvPr>
          <p:cNvSpPr/>
          <p:nvPr/>
        </p:nvSpPr>
        <p:spPr>
          <a:xfrm>
            <a:off x="8569219" y="5360551"/>
            <a:ext cx="151130" cy="1422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CF12DD7-82F7-4908-8837-2A2D3F6A96F3}"/>
              </a:ext>
            </a:extLst>
          </p:cNvPr>
          <p:cNvSpPr/>
          <p:nvPr/>
        </p:nvSpPr>
        <p:spPr>
          <a:xfrm>
            <a:off x="6911378" y="5470265"/>
            <a:ext cx="151130" cy="1422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7E6FEE5-BD76-4AEA-9CEF-75A325F5ADF0}"/>
              </a:ext>
            </a:extLst>
          </p:cNvPr>
          <p:cNvSpPr/>
          <p:nvPr/>
        </p:nvSpPr>
        <p:spPr>
          <a:xfrm>
            <a:off x="7575588" y="5218311"/>
            <a:ext cx="151130" cy="1422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Google Shape;84;p16">
            <a:extLst>
              <a:ext uri="{FF2B5EF4-FFF2-40B4-BE49-F238E27FC236}">
                <a16:creationId xmlns:a16="http://schemas.microsoft.com/office/drawing/2014/main" id="{EA63C68E-8D42-41D8-AAB2-0017BBE05783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7A88744-04BD-4D86-BBF4-594661F7FB0B}"/>
              </a:ext>
            </a:extLst>
          </p:cNvPr>
          <p:cNvSpPr/>
          <p:nvPr/>
        </p:nvSpPr>
        <p:spPr>
          <a:xfrm>
            <a:off x="7925704" y="2102787"/>
            <a:ext cx="151130" cy="1422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32E70A-9D61-4336-82EE-B0E8670215AB}"/>
              </a:ext>
            </a:extLst>
          </p:cNvPr>
          <p:cNvSpPr/>
          <p:nvPr/>
        </p:nvSpPr>
        <p:spPr>
          <a:xfrm>
            <a:off x="8371243" y="2779545"/>
            <a:ext cx="151130" cy="1422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E5525A-757C-4FCB-A5B3-3347AD18B6B6}"/>
              </a:ext>
            </a:extLst>
          </p:cNvPr>
          <p:cNvSpPr/>
          <p:nvPr/>
        </p:nvSpPr>
        <p:spPr>
          <a:xfrm>
            <a:off x="8892291" y="2867328"/>
            <a:ext cx="151130" cy="1422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F4320E3-741D-4688-8068-D0928C5A6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603" y="1757435"/>
            <a:ext cx="3195551" cy="4351338"/>
          </a:xfrm>
        </p:spPr>
        <p:txBody>
          <a:bodyPr>
            <a:normAutofit/>
          </a:bodyPr>
          <a:lstStyle/>
          <a:p>
            <a:r>
              <a:rPr lang="en-GB" dirty="0"/>
              <a:t>From a statistical point of view, truly random sampling often best</a:t>
            </a:r>
          </a:p>
          <a:p>
            <a:r>
              <a:rPr lang="en-GB" dirty="0"/>
              <a:t>Truly doing random sampling can be difficult</a:t>
            </a:r>
          </a:p>
          <a:p>
            <a:r>
              <a:rPr lang="en-GB" dirty="0"/>
              <a:t>“Haphazardly sampled” is what most people do</a:t>
            </a:r>
          </a:p>
        </p:txBody>
      </p:sp>
    </p:spTree>
    <p:extLst>
      <p:ext uri="{BB962C8B-B14F-4D97-AF65-F5344CB8AC3E}">
        <p14:creationId xmlns:p14="http://schemas.microsoft.com/office/powerpoint/2010/main" val="47410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95D1-393C-435E-8DAC-20B464D88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Key component of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B7E29-BDD6-4318-9E6B-E32E50FF7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Make a prediction(s) based on a hypothesis or model</a:t>
            </a:r>
          </a:p>
          <a:p>
            <a:r>
              <a:rPr lang="en-GB" dirty="0"/>
              <a:t>Take observations suited for testing hypothesis</a:t>
            </a:r>
          </a:p>
          <a:p>
            <a:r>
              <a:rPr lang="en-GB" dirty="0"/>
              <a:t>Compare your </a:t>
            </a:r>
            <a:r>
              <a:rPr lang="en-GB" b="1" dirty="0">
                <a:solidFill>
                  <a:srgbClr val="7030A0"/>
                </a:solidFill>
              </a:rPr>
              <a:t>prediction</a:t>
            </a:r>
            <a:r>
              <a:rPr lang="en-GB" dirty="0"/>
              <a:t> with your observations</a:t>
            </a:r>
          </a:p>
          <a:p>
            <a:pPr lvl="1"/>
            <a:r>
              <a:rPr lang="en-GB" dirty="0"/>
              <a:t>Does your prediction match your observations?</a:t>
            </a:r>
          </a:p>
          <a:p>
            <a:pPr lvl="2"/>
            <a:r>
              <a:rPr lang="en-GB" dirty="0"/>
              <a:t>Allows you to test a single hypothesis</a:t>
            </a:r>
          </a:p>
          <a:p>
            <a:r>
              <a:rPr lang="en-GB" dirty="0"/>
              <a:t>Compare your </a:t>
            </a:r>
            <a:r>
              <a:rPr lang="en-GB" b="1" dirty="0">
                <a:solidFill>
                  <a:srgbClr val="7030A0"/>
                </a:solidFill>
              </a:rPr>
              <a:t>predictions</a:t>
            </a:r>
            <a:r>
              <a:rPr lang="en-GB" dirty="0"/>
              <a:t> with your observations</a:t>
            </a:r>
          </a:p>
          <a:p>
            <a:pPr lvl="1"/>
            <a:r>
              <a:rPr lang="en-GB" dirty="0"/>
              <a:t>Which predictions correspond to your observations?</a:t>
            </a:r>
          </a:p>
          <a:p>
            <a:pPr lvl="2"/>
            <a:r>
              <a:rPr lang="en-GB" dirty="0"/>
              <a:t>Discriminate between observations and multiple hypotheses</a:t>
            </a:r>
          </a:p>
          <a:p>
            <a:pPr lvl="2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Google Shape;84;p16">
            <a:extLst>
              <a:ext uri="{FF2B5EF4-FFF2-40B4-BE49-F238E27FC236}">
                <a16:creationId xmlns:a16="http://schemas.microsoft.com/office/drawing/2014/main" id="{6BD23382-5E3C-486B-91CB-C221C219E5FC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416417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33535-FCB7-4039-B22C-23F32C1F4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781" y="2364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Stratified sampling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D1EA6F47-9DB2-46D9-B4C9-1D94BAD8F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59896" y="245255"/>
            <a:ext cx="5494833" cy="7660178"/>
          </a:xfrm>
          <a:prstGeom prst="rect">
            <a:avLst/>
          </a:prstGeom>
        </p:spPr>
      </p:pic>
      <p:sp>
        <p:nvSpPr>
          <p:cNvPr id="23" name="Google Shape;84;p16">
            <a:extLst>
              <a:ext uri="{FF2B5EF4-FFF2-40B4-BE49-F238E27FC236}">
                <a16:creationId xmlns:a16="http://schemas.microsoft.com/office/drawing/2014/main" id="{EA63C68E-8D42-41D8-AAB2-0017BBE05783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63EC02-9915-4D51-8B2B-D527492A8C3D}"/>
              </a:ext>
            </a:extLst>
          </p:cNvPr>
          <p:cNvGrpSpPr/>
          <p:nvPr/>
        </p:nvGrpSpPr>
        <p:grpSpPr>
          <a:xfrm>
            <a:off x="5324513" y="2102787"/>
            <a:ext cx="4310380" cy="3509718"/>
            <a:chOff x="5324513" y="2102787"/>
            <a:chExt cx="4310380" cy="350971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B3277FE-7B35-43D1-8EE6-690A5FF2F9F2}"/>
                </a:ext>
              </a:extLst>
            </p:cNvPr>
            <p:cNvSpPr/>
            <p:nvPr/>
          </p:nvSpPr>
          <p:spPr>
            <a:xfrm>
              <a:off x="6848513" y="3933104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0D944D9-EFC4-40C5-B21D-3783F53ADB25}"/>
                </a:ext>
              </a:extLst>
            </p:cNvPr>
            <p:cNvSpPr/>
            <p:nvPr/>
          </p:nvSpPr>
          <p:spPr>
            <a:xfrm>
              <a:off x="8578253" y="4364905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7B4A5E9-A95A-4DED-92C0-CD68E987E757}"/>
                </a:ext>
              </a:extLst>
            </p:cNvPr>
            <p:cNvSpPr/>
            <p:nvPr/>
          </p:nvSpPr>
          <p:spPr>
            <a:xfrm>
              <a:off x="8220113" y="3254924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3F7CBB8-DBAA-4C2F-A032-E8804BA86D74}"/>
                </a:ext>
              </a:extLst>
            </p:cNvPr>
            <p:cNvSpPr/>
            <p:nvPr/>
          </p:nvSpPr>
          <p:spPr>
            <a:xfrm>
              <a:off x="7256182" y="3049184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3CFDFA7-525B-45F2-B51F-1C5D01CEEFC7}"/>
                </a:ext>
              </a:extLst>
            </p:cNvPr>
            <p:cNvSpPr/>
            <p:nvPr/>
          </p:nvSpPr>
          <p:spPr>
            <a:xfrm>
              <a:off x="7575588" y="4740824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1D78EB2-B57D-4C8D-8B58-E23143FB8CAB}"/>
                </a:ext>
              </a:extLst>
            </p:cNvPr>
            <p:cNvSpPr/>
            <p:nvPr/>
          </p:nvSpPr>
          <p:spPr>
            <a:xfrm>
              <a:off x="7256182" y="4193169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AE0E1D-AEBA-40CE-BD08-897726941101}"/>
                </a:ext>
              </a:extLst>
            </p:cNvPr>
            <p:cNvSpPr/>
            <p:nvPr/>
          </p:nvSpPr>
          <p:spPr>
            <a:xfrm>
              <a:off x="5324513" y="4740824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5F62ABE-B884-4944-B3F7-AA0B253528D2}"/>
                </a:ext>
              </a:extLst>
            </p:cNvPr>
            <p:cNvSpPr/>
            <p:nvPr/>
          </p:nvSpPr>
          <p:spPr>
            <a:xfrm>
              <a:off x="6450050" y="4740824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69B58B7-5283-439F-A7DB-47E579D4CC54}"/>
                </a:ext>
              </a:extLst>
            </p:cNvPr>
            <p:cNvSpPr/>
            <p:nvPr/>
          </p:nvSpPr>
          <p:spPr>
            <a:xfrm>
              <a:off x="6882168" y="4436025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6AAD6C5-1395-4684-8F03-62CBBD28C9C4}"/>
                </a:ext>
              </a:extLst>
            </p:cNvPr>
            <p:cNvSpPr/>
            <p:nvPr/>
          </p:nvSpPr>
          <p:spPr>
            <a:xfrm>
              <a:off x="9332633" y="3861984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6D491DD-DFB0-43DF-9A71-85F2E6F9593D}"/>
                </a:ext>
              </a:extLst>
            </p:cNvPr>
            <p:cNvSpPr/>
            <p:nvPr/>
          </p:nvSpPr>
          <p:spPr>
            <a:xfrm>
              <a:off x="9142768" y="3719744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6938AEB-71EF-4A07-A075-F44444DC101C}"/>
                </a:ext>
              </a:extLst>
            </p:cNvPr>
            <p:cNvSpPr/>
            <p:nvPr/>
          </p:nvSpPr>
          <p:spPr>
            <a:xfrm>
              <a:off x="9483763" y="5121824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2294800-194C-48F0-A9A5-9E53E8A1E995}"/>
                </a:ext>
              </a:extLst>
            </p:cNvPr>
            <p:cNvSpPr/>
            <p:nvPr/>
          </p:nvSpPr>
          <p:spPr>
            <a:xfrm>
              <a:off x="8991638" y="4517272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BC9F07F-9AF9-45E3-854E-3A29E68F0276}"/>
                </a:ext>
              </a:extLst>
            </p:cNvPr>
            <p:cNvSpPr/>
            <p:nvPr/>
          </p:nvSpPr>
          <p:spPr>
            <a:xfrm>
              <a:off x="6159192" y="2978064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34B9424-36E2-4372-B97A-226EFD55F0E2}"/>
                </a:ext>
              </a:extLst>
            </p:cNvPr>
            <p:cNvSpPr/>
            <p:nvPr/>
          </p:nvSpPr>
          <p:spPr>
            <a:xfrm>
              <a:off x="8569219" y="5360551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CF12DD7-82F7-4908-8837-2A2D3F6A96F3}"/>
                </a:ext>
              </a:extLst>
            </p:cNvPr>
            <p:cNvSpPr/>
            <p:nvPr/>
          </p:nvSpPr>
          <p:spPr>
            <a:xfrm>
              <a:off x="6911378" y="5470265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7E6FEE5-BD76-4AEA-9CEF-75A325F5ADF0}"/>
                </a:ext>
              </a:extLst>
            </p:cNvPr>
            <p:cNvSpPr/>
            <p:nvPr/>
          </p:nvSpPr>
          <p:spPr>
            <a:xfrm>
              <a:off x="7575588" y="5218311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7A88744-04BD-4D86-BBF4-594661F7FB0B}"/>
                </a:ext>
              </a:extLst>
            </p:cNvPr>
            <p:cNvSpPr/>
            <p:nvPr/>
          </p:nvSpPr>
          <p:spPr>
            <a:xfrm>
              <a:off x="7925704" y="2102787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A32E70A-9D61-4336-82EE-B0E8670215AB}"/>
                </a:ext>
              </a:extLst>
            </p:cNvPr>
            <p:cNvSpPr/>
            <p:nvPr/>
          </p:nvSpPr>
          <p:spPr>
            <a:xfrm>
              <a:off x="8371243" y="2779545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0E5525A-757C-4FCB-A5B3-3347AD18B6B6}"/>
                </a:ext>
              </a:extLst>
            </p:cNvPr>
            <p:cNvSpPr/>
            <p:nvPr/>
          </p:nvSpPr>
          <p:spPr>
            <a:xfrm>
              <a:off x="8892291" y="2867328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F4320E3-741D-4688-8068-D0928C5A6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603" y="1757435"/>
            <a:ext cx="3195551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Dividing sampling into identifiable habitat (strata) types</a:t>
            </a:r>
          </a:p>
          <a:p>
            <a:r>
              <a:rPr lang="en-GB" dirty="0"/>
              <a:t>Reduces variance</a:t>
            </a:r>
          </a:p>
          <a:p>
            <a:r>
              <a:rPr lang="en-GB" dirty="0"/>
              <a:t>Ensures representative coverage</a:t>
            </a:r>
          </a:p>
          <a:p>
            <a:r>
              <a:rPr lang="en-GB" dirty="0"/>
              <a:t>Can provide estimates for each habitat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9A5ABC-2828-4B4C-AC12-FB9C159E3539}"/>
              </a:ext>
            </a:extLst>
          </p:cNvPr>
          <p:cNvSpPr/>
          <p:nvPr/>
        </p:nvSpPr>
        <p:spPr>
          <a:xfrm>
            <a:off x="6740890" y="2347022"/>
            <a:ext cx="151130" cy="14224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CD7FF68-E523-4FCF-BDE6-BD632116382E}"/>
              </a:ext>
            </a:extLst>
          </p:cNvPr>
          <p:cNvSpPr/>
          <p:nvPr/>
        </p:nvSpPr>
        <p:spPr>
          <a:xfrm>
            <a:off x="5835053" y="3577504"/>
            <a:ext cx="151130" cy="14224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C26B435-EEB3-443D-AE99-8D62DE232B39}"/>
              </a:ext>
            </a:extLst>
          </p:cNvPr>
          <p:cNvSpPr/>
          <p:nvPr/>
        </p:nvSpPr>
        <p:spPr>
          <a:xfrm>
            <a:off x="8220113" y="3259262"/>
            <a:ext cx="151130" cy="1422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F243C1C-3113-42C1-A772-79B1DD14E477}"/>
              </a:ext>
            </a:extLst>
          </p:cNvPr>
          <p:cNvSpPr/>
          <p:nvPr/>
        </p:nvSpPr>
        <p:spPr>
          <a:xfrm>
            <a:off x="7256182" y="3053522"/>
            <a:ext cx="151130" cy="1422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22F598F-1299-4B23-88F8-C4057CD66183}"/>
              </a:ext>
            </a:extLst>
          </p:cNvPr>
          <p:cNvSpPr/>
          <p:nvPr/>
        </p:nvSpPr>
        <p:spPr>
          <a:xfrm>
            <a:off x="7575588" y="4745162"/>
            <a:ext cx="151130" cy="14224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2FC364D-A675-40DC-95E2-36172D9FD34D}"/>
              </a:ext>
            </a:extLst>
          </p:cNvPr>
          <p:cNvSpPr/>
          <p:nvPr/>
        </p:nvSpPr>
        <p:spPr>
          <a:xfrm>
            <a:off x="9043421" y="5491737"/>
            <a:ext cx="151130" cy="14224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48ED860-6DD2-433E-9911-4BEE571B7D8B}"/>
              </a:ext>
            </a:extLst>
          </p:cNvPr>
          <p:cNvSpPr/>
          <p:nvPr/>
        </p:nvSpPr>
        <p:spPr>
          <a:xfrm>
            <a:off x="5324513" y="4745162"/>
            <a:ext cx="151130" cy="14224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FB27026-EEDC-47E2-8737-039123C07378}"/>
              </a:ext>
            </a:extLst>
          </p:cNvPr>
          <p:cNvSpPr/>
          <p:nvPr/>
        </p:nvSpPr>
        <p:spPr>
          <a:xfrm>
            <a:off x="6450050" y="4745162"/>
            <a:ext cx="151130" cy="14224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9E702BA-CA47-49CB-AD0F-A57DDBA7180D}"/>
              </a:ext>
            </a:extLst>
          </p:cNvPr>
          <p:cNvSpPr/>
          <p:nvPr/>
        </p:nvSpPr>
        <p:spPr>
          <a:xfrm>
            <a:off x="6882168" y="4440363"/>
            <a:ext cx="151130" cy="14224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BF525D5-C767-4D59-9BC0-AE1D2A8BCF10}"/>
              </a:ext>
            </a:extLst>
          </p:cNvPr>
          <p:cNvSpPr/>
          <p:nvPr/>
        </p:nvSpPr>
        <p:spPr>
          <a:xfrm>
            <a:off x="9332633" y="3866322"/>
            <a:ext cx="151130" cy="1422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D0F324D-1428-4CF7-9B9C-7AD7A05D003D}"/>
              </a:ext>
            </a:extLst>
          </p:cNvPr>
          <p:cNvSpPr/>
          <p:nvPr/>
        </p:nvSpPr>
        <p:spPr>
          <a:xfrm>
            <a:off x="9142768" y="3724082"/>
            <a:ext cx="151130" cy="1422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FB816B3-46EA-48E4-99AF-FB523D434699}"/>
              </a:ext>
            </a:extLst>
          </p:cNvPr>
          <p:cNvSpPr/>
          <p:nvPr/>
        </p:nvSpPr>
        <p:spPr>
          <a:xfrm>
            <a:off x="9483763" y="5126162"/>
            <a:ext cx="151130" cy="1422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B48EF89-C588-49EE-AB51-C746BAD2185E}"/>
              </a:ext>
            </a:extLst>
          </p:cNvPr>
          <p:cNvSpPr/>
          <p:nvPr/>
        </p:nvSpPr>
        <p:spPr>
          <a:xfrm>
            <a:off x="8991638" y="4521610"/>
            <a:ext cx="151130" cy="1422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229B725-3C4E-40E9-BC69-1361193FB250}"/>
              </a:ext>
            </a:extLst>
          </p:cNvPr>
          <p:cNvSpPr/>
          <p:nvPr/>
        </p:nvSpPr>
        <p:spPr>
          <a:xfrm>
            <a:off x="6159192" y="2982402"/>
            <a:ext cx="151130" cy="14224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4EF5318-93C0-499E-AC14-7CF79FA0EA54}"/>
              </a:ext>
            </a:extLst>
          </p:cNvPr>
          <p:cNvSpPr/>
          <p:nvPr/>
        </p:nvSpPr>
        <p:spPr>
          <a:xfrm>
            <a:off x="8569219" y="5364889"/>
            <a:ext cx="151130" cy="14224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1D118C8-AA44-41C2-AEB4-F5F8AAD2901B}"/>
              </a:ext>
            </a:extLst>
          </p:cNvPr>
          <p:cNvSpPr/>
          <p:nvPr/>
        </p:nvSpPr>
        <p:spPr>
          <a:xfrm>
            <a:off x="6911378" y="5474603"/>
            <a:ext cx="151130" cy="14224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E76E620-FD47-4FFA-A80F-44282866A14E}"/>
              </a:ext>
            </a:extLst>
          </p:cNvPr>
          <p:cNvSpPr/>
          <p:nvPr/>
        </p:nvSpPr>
        <p:spPr>
          <a:xfrm>
            <a:off x="7925704" y="5408454"/>
            <a:ext cx="151130" cy="14224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44652E6-DB06-4D5F-896E-2F70F458FDEB}"/>
              </a:ext>
            </a:extLst>
          </p:cNvPr>
          <p:cNvSpPr/>
          <p:nvPr/>
        </p:nvSpPr>
        <p:spPr>
          <a:xfrm>
            <a:off x="7925704" y="2107125"/>
            <a:ext cx="151130" cy="14224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7F80427-FD6B-445A-B7BB-83964A27C387}"/>
              </a:ext>
            </a:extLst>
          </p:cNvPr>
          <p:cNvSpPr/>
          <p:nvPr/>
        </p:nvSpPr>
        <p:spPr>
          <a:xfrm>
            <a:off x="8371243" y="2783883"/>
            <a:ext cx="151130" cy="14224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89D501E-F20F-4889-AE19-83286B9D8BD0}"/>
              </a:ext>
            </a:extLst>
          </p:cNvPr>
          <p:cNvSpPr/>
          <p:nvPr/>
        </p:nvSpPr>
        <p:spPr>
          <a:xfrm>
            <a:off x="8892291" y="2871666"/>
            <a:ext cx="151130" cy="14224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66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D039-B1D3-416A-ADC8-F5F0220E7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0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Proportional and optimal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B6850-4640-4A08-827F-823F2B3C8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2" y="1327926"/>
            <a:ext cx="3107598" cy="5246493"/>
          </a:xfrm>
        </p:spPr>
        <p:txBody>
          <a:bodyPr>
            <a:normAutofit/>
          </a:bodyPr>
          <a:lstStyle/>
          <a:p>
            <a:r>
              <a:rPr lang="en-GB" dirty="0"/>
              <a:t>Proportional </a:t>
            </a:r>
          </a:p>
          <a:p>
            <a:pPr lvl="1"/>
            <a:r>
              <a:rPr lang="en-GB" dirty="0"/>
              <a:t>Sample size split for each strata, according to their fraction</a:t>
            </a:r>
          </a:p>
          <a:p>
            <a:r>
              <a:rPr lang="en-GB" dirty="0"/>
              <a:t>Optimal</a:t>
            </a:r>
          </a:p>
          <a:p>
            <a:pPr lvl="1"/>
            <a:r>
              <a:rPr lang="en-GB" dirty="0"/>
              <a:t>Sample size split according to which strata will have most variance</a:t>
            </a:r>
          </a:p>
          <a:p>
            <a:r>
              <a:rPr lang="en-GB" dirty="0"/>
              <a:t>Plus many other types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EB711B8-65A6-488F-B785-9D8CE512E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59896" y="245255"/>
            <a:ext cx="5494833" cy="766017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A730E64-8EFC-41AE-8E55-ECCC42C7AD11}"/>
              </a:ext>
            </a:extLst>
          </p:cNvPr>
          <p:cNvGrpSpPr/>
          <p:nvPr/>
        </p:nvGrpSpPr>
        <p:grpSpPr>
          <a:xfrm>
            <a:off x="5324513" y="2102787"/>
            <a:ext cx="4310380" cy="3509718"/>
            <a:chOff x="5324513" y="2102787"/>
            <a:chExt cx="4310380" cy="350971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2BD5946-6CE9-497F-8688-56889FC2E668}"/>
                </a:ext>
              </a:extLst>
            </p:cNvPr>
            <p:cNvSpPr/>
            <p:nvPr/>
          </p:nvSpPr>
          <p:spPr>
            <a:xfrm>
              <a:off x="6848513" y="3933104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2AE5685-788E-4621-9C2A-D440F2CC983B}"/>
                </a:ext>
              </a:extLst>
            </p:cNvPr>
            <p:cNvSpPr/>
            <p:nvPr/>
          </p:nvSpPr>
          <p:spPr>
            <a:xfrm>
              <a:off x="8578253" y="4364905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339B176-115E-42BB-B289-1BBDC67D5F3D}"/>
                </a:ext>
              </a:extLst>
            </p:cNvPr>
            <p:cNvSpPr/>
            <p:nvPr/>
          </p:nvSpPr>
          <p:spPr>
            <a:xfrm>
              <a:off x="8220113" y="3254924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2F020CB-096D-43BA-BA84-606E58296339}"/>
                </a:ext>
              </a:extLst>
            </p:cNvPr>
            <p:cNvSpPr/>
            <p:nvPr/>
          </p:nvSpPr>
          <p:spPr>
            <a:xfrm>
              <a:off x="7256182" y="3049184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4ECB4A-3920-4609-973E-AD58DA3CA43B}"/>
                </a:ext>
              </a:extLst>
            </p:cNvPr>
            <p:cNvSpPr/>
            <p:nvPr/>
          </p:nvSpPr>
          <p:spPr>
            <a:xfrm>
              <a:off x="7575588" y="4740824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F2F11C-DE61-4E1F-8C49-29EABD2FA087}"/>
                </a:ext>
              </a:extLst>
            </p:cNvPr>
            <p:cNvSpPr/>
            <p:nvPr/>
          </p:nvSpPr>
          <p:spPr>
            <a:xfrm>
              <a:off x="7256182" y="4193169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A20C70C-207E-464B-B974-C1076420CF38}"/>
                </a:ext>
              </a:extLst>
            </p:cNvPr>
            <p:cNvSpPr/>
            <p:nvPr/>
          </p:nvSpPr>
          <p:spPr>
            <a:xfrm>
              <a:off x="5324513" y="4740824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2C01A5-52AC-4E6C-BFAB-E55D8BA9397E}"/>
                </a:ext>
              </a:extLst>
            </p:cNvPr>
            <p:cNvSpPr/>
            <p:nvPr/>
          </p:nvSpPr>
          <p:spPr>
            <a:xfrm>
              <a:off x="6450050" y="4740824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23B229-8FF9-4F95-A664-3999D52DBB1A}"/>
                </a:ext>
              </a:extLst>
            </p:cNvPr>
            <p:cNvSpPr/>
            <p:nvPr/>
          </p:nvSpPr>
          <p:spPr>
            <a:xfrm>
              <a:off x="6882168" y="4436025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978C4C3-CA3A-404C-B5BE-D7A198AC76B2}"/>
                </a:ext>
              </a:extLst>
            </p:cNvPr>
            <p:cNvSpPr/>
            <p:nvPr/>
          </p:nvSpPr>
          <p:spPr>
            <a:xfrm>
              <a:off x="9332633" y="3861984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4E9151C-6818-4E1D-A5B3-D8F0A1CC9B59}"/>
                </a:ext>
              </a:extLst>
            </p:cNvPr>
            <p:cNvSpPr/>
            <p:nvPr/>
          </p:nvSpPr>
          <p:spPr>
            <a:xfrm>
              <a:off x="9142768" y="3719744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A2F279D-38F5-4EF7-A039-0EA86AB39A72}"/>
                </a:ext>
              </a:extLst>
            </p:cNvPr>
            <p:cNvSpPr/>
            <p:nvPr/>
          </p:nvSpPr>
          <p:spPr>
            <a:xfrm>
              <a:off x="9483763" y="5121824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F0E9F9-9B88-4F5B-B4D4-7C229B1EF7B3}"/>
                </a:ext>
              </a:extLst>
            </p:cNvPr>
            <p:cNvSpPr/>
            <p:nvPr/>
          </p:nvSpPr>
          <p:spPr>
            <a:xfrm>
              <a:off x="8991638" y="4517272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B7CB53-4F63-4A3C-83A8-E3BDFACC5DE1}"/>
                </a:ext>
              </a:extLst>
            </p:cNvPr>
            <p:cNvSpPr/>
            <p:nvPr/>
          </p:nvSpPr>
          <p:spPr>
            <a:xfrm>
              <a:off x="6159192" y="2978064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0E0B3CA-0900-4426-A0EB-887EECEE678C}"/>
                </a:ext>
              </a:extLst>
            </p:cNvPr>
            <p:cNvSpPr/>
            <p:nvPr/>
          </p:nvSpPr>
          <p:spPr>
            <a:xfrm>
              <a:off x="8569219" y="5360551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EAF0737-7267-4205-8B21-4AC5DF54560E}"/>
                </a:ext>
              </a:extLst>
            </p:cNvPr>
            <p:cNvSpPr/>
            <p:nvPr/>
          </p:nvSpPr>
          <p:spPr>
            <a:xfrm>
              <a:off x="6911378" y="5470265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BB4028D-6028-4B41-B86A-1411B6D5C192}"/>
                </a:ext>
              </a:extLst>
            </p:cNvPr>
            <p:cNvSpPr/>
            <p:nvPr/>
          </p:nvSpPr>
          <p:spPr>
            <a:xfrm>
              <a:off x="7575588" y="5218311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AAB62F-5A57-479B-9121-1D8141242A6D}"/>
                </a:ext>
              </a:extLst>
            </p:cNvPr>
            <p:cNvSpPr/>
            <p:nvPr/>
          </p:nvSpPr>
          <p:spPr>
            <a:xfrm>
              <a:off x="7925704" y="2102787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6BF058F-7ACC-41A8-89A7-9CE97395425D}"/>
                </a:ext>
              </a:extLst>
            </p:cNvPr>
            <p:cNvSpPr/>
            <p:nvPr/>
          </p:nvSpPr>
          <p:spPr>
            <a:xfrm>
              <a:off x="8371243" y="2779545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9733446-B8B5-4138-8732-7E73FC15EE73}"/>
                </a:ext>
              </a:extLst>
            </p:cNvPr>
            <p:cNvSpPr/>
            <p:nvPr/>
          </p:nvSpPr>
          <p:spPr>
            <a:xfrm>
              <a:off x="8892291" y="2867328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64F10B-B1F9-4E19-A321-88BAE23CED7D}"/>
              </a:ext>
            </a:extLst>
          </p:cNvPr>
          <p:cNvGrpSpPr/>
          <p:nvPr/>
        </p:nvGrpSpPr>
        <p:grpSpPr>
          <a:xfrm>
            <a:off x="5324513" y="2107125"/>
            <a:ext cx="4310380" cy="3434260"/>
            <a:chOff x="5324513" y="2107125"/>
            <a:chExt cx="4310380" cy="343426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D844B2-C150-4618-85F4-31B956E76ACC}"/>
                </a:ext>
              </a:extLst>
            </p:cNvPr>
            <p:cNvSpPr/>
            <p:nvPr/>
          </p:nvSpPr>
          <p:spPr>
            <a:xfrm>
              <a:off x="6848513" y="3937442"/>
              <a:ext cx="151130" cy="14224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A0BDFEB-D32C-4CBD-ABD2-C8AADDB01269}"/>
                </a:ext>
              </a:extLst>
            </p:cNvPr>
            <p:cNvSpPr/>
            <p:nvPr/>
          </p:nvSpPr>
          <p:spPr>
            <a:xfrm>
              <a:off x="8578253" y="4369243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340AFEF-BE99-41A3-BADE-0D5696EC9DC4}"/>
                </a:ext>
              </a:extLst>
            </p:cNvPr>
            <p:cNvSpPr/>
            <p:nvPr/>
          </p:nvSpPr>
          <p:spPr>
            <a:xfrm>
              <a:off x="8220113" y="3259262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EA1BD51-AD5D-4D05-BF36-A2E862B59000}"/>
                </a:ext>
              </a:extLst>
            </p:cNvPr>
            <p:cNvSpPr/>
            <p:nvPr/>
          </p:nvSpPr>
          <p:spPr>
            <a:xfrm>
              <a:off x="7256182" y="3053522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BF61E99-B01B-42D0-B0E2-7209DD41954D}"/>
                </a:ext>
              </a:extLst>
            </p:cNvPr>
            <p:cNvSpPr/>
            <p:nvPr/>
          </p:nvSpPr>
          <p:spPr>
            <a:xfrm>
              <a:off x="7575588" y="4745162"/>
              <a:ext cx="151130" cy="14224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28CCEE9-4F78-4E7A-BCEA-B932BF4B0C5B}"/>
                </a:ext>
              </a:extLst>
            </p:cNvPr>
            <p:cNvSpPr/>
            <p:nvPr/>
          </p:nvSpPr>
          <p:spPr>
            <a:xfrm>
              <a:off x="7256182" y="4197507"/>
              <a:ext cx="151130" cy="14224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0545755-6FCA-4A69-9B90-E57BF695E7B1}"/>
                </a:ext>
              </a:extLst>
            </p:cNvPr>
            <p:cNvSpPr/>
            <p:nvPr/>
          </p:nvSpPr>
          <p:spPr>
            <a:xfrm>
              <a:off x="5324513" y="4745162"/>
              <a:ext cx="151130" cy="14224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43D0A01-A2A2-4859-A220-3C34669FD720}"/>
                </a:ext>
              </a:extLst>
            </p:cNvPr>
            <p:cNvSpPr/>
            <p:nvPr/>
          </p:nvSpPr>
          <p:spPr>
            <a:xfrm>
              <a:off x="6450050" y="4745162"/>
              <a:ext cx="151130" cy="14224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90520CF-98BE-44C2-94CE-03EF011AB58A}"/>
                </a:ext>
              </a:extLst>
            </p:cNvPr>
            <p:cNvSpPr/>
            <p:nvPr/>
          </p:nvSpPr>
          <p:spPr>
            <a:xfrm>
              <a:off x="9332633" y="3866322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9FE89DA-ACD6-465A-89ED-977B7CD6097A}"/>
                </a:ext>
              </a:extLst>
            </p:cNvPr>
            <p:cNvSpPr/>
            <p:nvPr/>
          </p:nvSpPr>
          <p:spPr>
            <a:xfrm>
              <a:off x="9142768" y="3724082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CEA97BE-65A1-4963-97F2-DF2C20404010}"/>
                </a:ext>
              </a:extLst>
            </p:cNvPr>
            <p:cNvSpPr/>
            <p:nvPr/>
          </p:nvSpPr>
          <p:spPr>
            <a:xfrm>
              <a:off x="9483763" y="5126162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4CA967B-8EBF-4628-8BD1-7AA070CA1F6D}"/>
                </a:ext>
              </a:extLst>
            </p:cNvPr>
            <p:cNvSpPr/>
            <p:nvPr/>
          </p:nvSpPr>
          <p:spPr>
            <a:xfrm>
              <a:off x="8991638" y="4521610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FD2B868-57B4-4A97-9649-EEF7D6C7DD3C}"/>
                </a:ext>
              </a:extLst>
            </p:cNvPr>
            <p:cNvSpPr/>
            <p:nvPr/>
          </p:nvSpPr>
          <p:spPr>
            <a:xfrm>
              <a:off x="6159192" y="2982402"/>
              <a:ext cx="151130" cy="14224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6D51228-B30B-4DF9-91C2-EE31D08A89A0}"/>
                </a:ext>
              </a:extLst>
            </p:cNvPr>
            <p:cNvSpPr/>
            <p:nvPr/>
          </p:nvSpPr>
          <p:spPr>
            <a:xfrm>
              <a:off x="8569219" y="5364889"/>
              <a:ext cx="151130" cy="14224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A4E15C3-7ADE-4DCC-84E2-033BAA7435B5}"/>
                </a:ext>
              </a:extLst>
            </p:cNvPr>
            <p:cNvSpPr/>
            <p:nvPr/>
          </p:nvSpPr>
          <p:spPr>
            <a:xfrm>
              <a:off x="7575588" y="5222649"/>
              <a:ext cx="151130" cy="14224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A1D3BD1-56E6-46EC-9A2A-60C0891220A7}"/>
                </a:ext>
              </a:extLst>
            </p:cNvPr>
            <p:cNvSpPr/>
            <p:nvPr/>
          </p:nvSpPr>
          <p:spPr>
            <a:xfrm>
              <a:off x="7925704" y="2107125"/>
              <a:ext cx="151130" cy="14224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813A543-E8A2-4CAB-977B-354E0A1729A4}"/>
                </a:ext>
              </a:extLst>
            </p:cNvPr>
            <p:cNvSpPr/>
            <p:nvPr/>
          </p:nvSpPr>
          <p:spPr>
            <a:xfrm>
              <a:off x="8371243" y="2783883"/>
              <a:ext cx="151130" cy="14224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9233B2A-2EFC-4AD3-9274-02CC9A76F6C3}"/>
                </a:ext>
              </a:extLst>
            </p:cNvPr>
            <p:cNvSpPr/>
            <p:nvPr/>
          </p:nvSpPr>
          <p:spPr>
            <a:xfrm>
              <a:off x="8892291" y="2871666"/>
              <a:ext cx="151130" cy="14224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1DD38A0-B825-4509-BABF-E19915F426B6}"/>
                </a:ext>
              </a:extLst>
            </p:cNvPr>
            <p:cNvSpPr/>
            <p:nvPr/>
          </p:nvSpPr>
          <p:spPr>
            <a:xfrm>
              <a:off x="6924078" y="2289239"/>
              <a:ext cx="151130" cy="14224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2970746-B058-49B3-A2E7-D1C5064871CC}"/>
                </a:ext>
              </a:extLst>
            </p:cNvPr>
            <p:cNvSpPr/>
            <p:nvPr/>
          </p:nvSpPr>
          <p:spPr>
            <a:xfrm>
              <a:off x="8991638" y="5399145"/>
              <a:ext cx="151130" cy="14224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6" name="Google Shape;84;p16">
            <a:extLst>
              <a:ext uri="{FF2B5EF4-FFF2-40B4-BE49-F238E27FC236}">
                <a16:creationId xmlns:a16="http://schemas.microsoft.com/office/drawing/2014/main" id="{34F0E8E8-5C05-4B56-BC76-B0599D23D04C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7EF8F61-5126-4E57-B5F1-10CBCB921F6F}"/>
              </a:ext>
            </a:extLst>
          </p:cNvPr>
          <p:cNvGrpSpPr/>
          <p:nvPr/>
        </p:nvGrpSpPr>
        <p:grpSpPr>
          <a:xfrm>
            <a:off x="5324513" y="2290666"/>
            <a:ext cx="4310380" cy="3252146"/>
            <a:chOff x="5324513" y="2290666"/>
            <a:chExt cx="4310380" cy="325214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95B69BF-8E52-47E7-87A1-0741971E1700}"/>
                </a:ext>
              </a:extLst>
            </p:cNvPr>
            <p:cNvSpPr/>
            <p:nvPr/>
          </p:nvSpPr>
          <p:spPr>
            <a:xfrm>
              <a:off x="8578253" y="4370670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09FD8B1-4801-4E26-9263-09AE922C9559}"/>
                </a:ext>
              </a:extLst>
            </p:cNvPr>
            <p:cNvSpPr/>
            <p:nvPr/>
          </p:nvSpPr>
          <p:spPr>
            <a:xfrm>
              <a:off x="8220113" y="3260689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B3C123F-7A12-4B53-8A15-BD35820D65CF}"/>
                </a:ext>
              </a:extLst>
            </p:cNvPr>
            <p:cNvSpPr/>
            <p:nvPr/>
          </p:nvSpPr>
          <p:spPr>
            <a:xfrm>
              <a:off x="7256182" y="3054949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69970E3-5F64-4F29-899B-3F8D0013DAA0}"/>
                </a:ext>
              </a:extLst>
            </p:cNvPr>
            <p:cNvSpPr/>
            <p:nvPr/>
          </p:nvSpPr>
          <p:spPr>
            <a:xfrm>
              <a:off x="7575588" y="4746589"/>
              <a:ext cx="151130" cy="14224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7874511-00F5-43BE-B897-08E0BC8312E6}"/>
                </a:ext>
              </a:extLst>
            </p:cNvPr>
            <p:cNvSpPr/>
            <p:nvPr/>
          </p:nvSpPr>
          <p:spPr>
            <a:xfrm>
              <a:off x="5324513" y="4746589"/>
              <a:ext cx="151130" cy="14224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C57C45B-1E93-44A9-8324-332228850A44}"/>
                </a:ext>
              </a:extLst>
            </p:cNvPr>
            <p:cNvSpPr/>
            <p:nvPr/>
          </p:nvSpPr>
          <p:spPr>
            <a:xfrm>
              <a:off x="6450050" y="4746589"/>
              <a:ext cx="151130" cy="14224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FC04696-2266-4F5C-ABA5-61DF5B1B795A}"/>
                </a:ext>
              </a:extLst>
            </p:cNvPr>
            <p:cNvSpPr/>
            <p:nvPr/>
          </p:nvSpPr>
          <p:spPr>
            <a:xfrm>
              <a:off x="9332633" y="3867749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D7332DA-CD2D-4372-93C2-2E825A100ED6}"/>
                </a:ext>
              </a:extLst>
            </p:cNvPr>
            <p:cNvSpPr/>
            <p:nvPr/>
          </p:nvSpPr>
          <p:spPr>
            <a:xfrm>
              <a:off x="9142768" y="3725509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A894D67-D3BD-4511-B0F2-E8FBD54994C2}"/>
                </a:ext>
              </a:extLst>
            </p:cNvPr>
            <p:cNvSpPr/>
            <p:nvPr/>
          </p:nvSpPr>
          <p:spPr>
            <a:xfrm>
              <a:off x="9483763" y="5127589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E47EE18-36B3-4F9D-90D5-793FA896146B}"/>
                </a:ext>
              </a:extLst>
            </p:cNvPr>
            <p:cNvSpPr/>
            <p:nvPr/>
          </p:nvSpPr>
          <p:spPr>
            <a:xfrm>
              <a:off x="8991638" y="4523037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0390FE7-9353-4614-A7EB-137A4935513A}"/>
                </a:ext>
              </a:extLst>
            </p:cNvPr>
            <p:cNvSpPr/>
            <p:nvPr/>
          </p:nvSpPr>
          <p:spPr>
            <a:xfrm>
              <a:off x="6159192" y="2983829"/>
              <a:ext cx="151130" cy="14224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4799F96-5247-4842-8B4A-6A47FBA104FB}"/>
                </a:ext>
              </a:extLst>
            </p:cNvPr>
            <p:cNvSpPr/>
            <p:nvPr/>
          </p:nvSpPr>
          <p:spPr>
            <a:xfrm>
              <a:off x="7575588" y="5224076"/>
              <a:ext cx="151130" cy="14224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9A5273A-303E-4D6F-9BA1-720F7FD98C84}"/>
                </a:ext>
              </a:extLst>
            </p:cNvPr>
            <p:cNvSpPr/>
            <p:nvPr/>
          </p:nvSpPr>
          <p:spPr>
            <a:xfrm>
              <a:off x="8371243" y="2785310"/>
              <a:ext cx="151130" cy="14224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33EB453-C4A1-4CDA-A113-F02A20DE3BB8}"/>
                </a:ext>
              </a:extLst>
            </p:cNvPr>
            <p:cNvSpPr/>
            <p:nvPr/>
          </p:nvSpPr>
          <p:spPr>
            <a:xfrm>
              <a:off x="8892291" y="2873093"/>
              <a:ext cx="151130" cy="14224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64EB287-B5F7-497D-AA78-4375EDDB600A}"/>
                </a:ext>
              </a:extLst>
            </p:cNvPr>
            <p:cNvSpPr/>
            <p:nvPr/>
          </p:nvSpPr>
          <p:spPr>
            <a:xfrm>
              <a:off x="6924078" y="2290666"/>
              <a:ext cx="151130" cy="14224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55E1265-042E-4E9F-8DE0-2365180410F3}"/>
                </a:ext>
              </a:extLst>
            </p:cNvPr>
            <p:cNvSpPr/>
            <p:nvPr/>
          </p:nvSpPr>
          <p:spPr>
            <a:xfrm>
              <a:off x="8991638" y="5400572"/>
              <a:ext cx="151130" cy="14224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D1546BA-B900-419D-BCBB-05BF34A5EC55}"/>
                </a:ext>
              </a:extLst>
            </p:cNvPr>
            <p:cNvSpPr/>
            <p:nvPr/>
          </p:nvSpPr>
          <p:spPr>
            <a:xfrm>
              <a:off x="8516061" y="3880052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FE2D81B-8DBF-431F-8F68-72F41750426C}"/>
                </a:ext>
              </a:extLst>
            </p:cNvPr>
            <p:cNvSpPr/>
            <p:nvPr/>
          </p:nvSpPr>
          <p:spPr>
            <a:xfrm>
              <a:off x="6324330" y="3656302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A684348-D875-416D-87A9-A506540B0AAC}"/>
                </a:ext>
              </a:extLst>
            </p:cNvPr>
            <p:cNvSpPr/>
            <p:nvPr/>
          </p:nvSpPr>
          <p:spPr>
            <a:xfrm>
              <a:off x="5944869" y="4122049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ACD96F2-7613-42DF-9267-0DE01719CCDA}"/>
                </a:ext>
              </a:extLst>
            </p:cNvPr>
            <p:cNvSpPr/>
            <p:nvPr/>
          </p:nvSpPr>
          <p:spPr>
            <a:xfrm>
              <a:off x="6374485" y="4264289"/>
              <a:ext cx="151130" cy="1422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1631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29F3C-2E54-430E-AE4E-447152C40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 err="1"/>
              <a:t>tl;dr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82DC8-F096-4B92-A5D8-C4ACBA233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7684"/>
          </a:xfrm>
        </p:spPr>
        <p:txBody>
          <a:bodyPr>
            <a:normAutofit/>
          </a:bodyPr>
          <a:lstStyle/>
          <a:p>
            <a:r>
              <a:rPr lang="en-GB" dirty="0"/>
              <a:t>Monitoring is crucial for conservation and management</a:t>
            </a:r>
          </a:p>
          <a:p>
            <a:pPr lvl="1"/>
            <a:r>
              <a:rPr lang="en-GB" dirty="0"/>
              <a:t>But is not the end goal</a:t>
            </a:r>
          </a:p>
          <a:p>
            <a:pPr lvl="1"/>
            <a:r>
              <a:rPr lang="en-GB" dirty="0"/>
              <a:t>Must be part of a wider plan for it to be of any use</a:t>
            </a:r>
          </a:p>
          <a:p>
            <a:r>
              <a:rPr lang="en-GB" dirty="0"/>
              <a:t>Care and thought must be given to what level you can make inferences at</a:t>
            </a:r>
          </a:p>
          <a:p>
            <a:pPr lvl="1"/>
            <a:r>
              <a:rPr lang="en-GB" dirty="0"/>
              <a:t>In almost all cases, limited to sample population</a:t>
            </a:r>
          </a:p>
          <a:p>
            <a:pPr lvl="1"/>
            <a:r>
              <a:rPr lang="en-GB" dirty="0"/>
              <a:t>But you are free to speculate and </a:t>
            </a:r>
            <a:r>
              <a:rPr lang="en-GB" i="1" dirty="0"/>
              <a:t>very cautiously</a:t>
            </a:r>
            <a:r>
              <a:rPr lang="en-GB" dirty="0"/>
              <a:t> suggest wider inferences</a:t>
            </a:r>
          </a:p>
          <a:p>
            <a:r>
              <a:rPr lang="en-GB" dirty="0"/>
              <a:t>The best form of monitoring is when there is an appropriate design to the data collection</a:t>
            </a:r>
          </a:p>
          <a:p>
            <a:pPr lvl="1"/>
            <a:r>
              <a:rPr lang="en-GB" dirty="0"/>
              <a:t>Different forms of sampling design that improve your ability to make inferences</a:t>
            </a:r>
          </a:p>
          <a:p>
            <a:pPr lvl="1"/>
            <a:endParaRPr lang="en-GB" dirty="0"/>
          </a:p>
        </p:txBody>
      </p:sp>
      <p:sp>
        <p:nvSpPr>
          <p:cNvPr id="4" name="Google Shape;84;p16">
            <a:extLst>
              <a:ext uri="{FF2B5EF4-FFF2-40B4-BE49-F238E27FC236}">
                <a16:creationId xmlns:a16="http://schemas.microsoft.com/office/drawing/2014/main" id="{34205614-F48A-4A61-B85B-3A442567E737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27960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8B71E2DA-E475-4464-85BE-10FAAB496BD0}"/>
              </a:ext>
            </a:extLst>
          </p:cNvPr>
          <p:cNvSpPr/>
          <p:nvPr/>
        </p:nvSpPr>
        <p:spPr>
          <a:xfrm>
            <a:off x="426127" y="4341048"/>
            <a:ext cx="2015231" cy="612648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9C4732EA-C22A-4654-A04E-B3A6293A4608}"/>
              </a:ext>
            </a:extLst>
          </p:cNvPr>
          <p:cNvSpPr/>
          <p:nvPr/>
        </p:nvSpPr>
        <p:spPr>
          <a:xfrm>
            <a:off x="2824577" y="4341048"/>
            <a:ext cx="2015231" cy="612648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E4B989-1965-4465-973C-70B1621BF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063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The Popperian scientific process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6CBA0ECA-836F-46A2-B4D6-10E8E450CBC1}"/>
              </a:ext>
            </a:extLst>
          </p:cNvPr>
          <p:cNvSpPr/>
          <p:nvPr/>
        </p:nvSpPr>
        <p:spPr>
          <a:xfrm>
            <a:off x="426127" y="2308194"/>
            <a:ext cx="2015231" cy="612648"/>
          </a:xfrm>
          <a:prstGeom prst="flowChartProcess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Ecological hypothesis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DFC21B7E-B245-4627-8E7F-2C28071E18FC}"/>
              </a:ext>
            </a:extLst>
          </p:cNvPr>
          <p:cNvSpPr/>
          <p:nvPr/>
        </p:nvSpPr>
        <p:spPr>
          <a:xfrm>
            <a:off x="426127" y="4341048"/>
            <a:ext cx="2015231" cy="612648"/>
          </a:xfrm>
          <a:prstGeom prst="flowChartProcess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Target population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88130DB5-070F-4311-9EF3-0E12AC4581B4}"/>
              </a:ext>
            </a:extLst>
          </p:cNvPr>
          <p:cNvSpPr/>
          <p:nvPr/>
        </p:nvSpPr>
        <p:spPr>
          <a:xfrm>
            <a:off x="2824577" y="4341048"/>
            <a:ext cx="2015231" cy="612648"/>
          </a:xfrm>
          <a:prstGeom prst="flowChartProcess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Study design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0F2785A0-2FCC-4A59-890E-E7D4B29F002F}"/>
              </a:ext>
            </a:extLst>
          </p:cNvPr>
          <p:cNvSpPr/>
          <p:nvPr/>
        </p:nvSpPr>
        <p:spPr>
          <a:xfrm>
            <a:off x="5223027" y="4341048"/>
            <a:ext cx="2015231" cy="612648"/>
          </a:xfrm>
          <a:prstGeom prst="flowChartProcess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Collect data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B44A635F-9C7F-4919-973B-F1A9A7584BF4}"/>
              </a:ext>
            </a:extLst>
          </p:cNvPr>
          <p:cNvSpPr/>
          <p:nvPr/>
        </p:nvSpPr>
        <p:spPr>
          <a:xfrm>
            <a:off x="2824577" y="2920842"/>
            <a:ext cx="2015231" cy="612648"/>
          </a:xfrm>
          <a:prstGeom prst="flowChartProcess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Predictions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9CB8FEA4-4B89-45B1-85BD-CB7DE536FCC1}"/>
              </a:ext>
            </a:extLst>
          </p:cNvPr>
          <p:cNvSpPr/>
          <p:nvPr/>
        </p:nvSpPr>
        <p:spPr>
          <a:xfrm>
            <a:off x="5223026" y="3641413"/>
            <a:ext cx="2015231" cy="612648"/>
          </a:xfrm>
          <a:prstGeom prst="flowChartProcess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Suite of models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7EBD09E1-633E-43EA-A6D8-91E96C5FE869}"/>
              </a:ext>
            </a:extLst>
          </p:cNvPr>
          <p:cNvSpPr/>
          <p:nvPr/>
        </p:nvSpPr>
        <p:spPr>
          <a:xfrm>
            <a:off x="7621477" y="4341048"/>
            <a:ext cx="2015231" cy="612648"/>
          </a:xfrm>
          <a:prstGeom prst="flowChartProcess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Statistical models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2FBA60D5-55A9-43EC-8A11-AEBA7828E406}"/>
              </a:ext>
            </a:extLst>
          </p:cNvPr>
          <p:cNvSpPr/>
          <p:nvPr/>
        </p:nvSpPr>
        <p:spPr>
          <a:xfrm>
            <a:off x="10019927" y="4341048"/>
            <a:ext cx="2015231" cy="612648"/>
          </a:xfrm>
          <a:prstGeom prst="flowChartProcess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Retain/reject hypothesis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155721-4ACF-409E-95AF-1D194B26D56B}"/>
              </a:ext>
            </a:extLst>
          </p:cNvPr>
          <p:cNvCxnSpPr>
            <a:stCxn id="4" idx="2"/>
          </p:cNvCxnSpPr>
          <p:nvPr/>
        </p:nvCxnSpPr>
        <p:spPr>
          <a:xfrm flipH="1">
            <a:off x="1433742" y="2920842"/>
            <a:ext cx="1" cy="133321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E31312-53E1-4216-96FE-294D3336C468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441358" y="4647372"/>
            <a:ext cx="38321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79DD4B-018E-40CD-A3F3-D2D6F8574902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839808" y="4647372"/>
            <a:ext cx="38321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1197-CE78-4321-9C7A-1C114F21A271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7238258" y="4647372"/>
            <a:ext cx="38321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974A6510-BD8C-4546-A1E4-A4A8FE9DBE0D}"/>
              </a:ext>
            </a:extLst>
          </p:cNvPr>
          <p:cNvCxnSpPr>
            <a:stCxn id="11" idx="0"/>
            <a:endCxn id="4" idx="3"/>
          </p:cNvCxnSpPr>
          <p:nvPr/>
        </p:nvCxnSpPr>
        <p:spPr>
          <a:xfrm rot="16200000" flipV="1">
            <a:off x="5871186" y="-815310"/>
            <a:ext cx="1726530" cy="8586185"/>
          </a:xfrm>
          <a:prstGeom prst="curved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1A28BB-F2E8-4076-959C-16E4CE6B1D60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441358" y="2614518"/>
            <a:ext cx="383219" cy="6126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D93B95-B19C-48C5-9D0B-2B076778CB2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839808" y="3227166"/>
            <a:ext cx="383218" cy="72057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825B8C-845E-4D6B-8551-C197A412C769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7238257" y="3947737"/>
            <a:ext cx="383220" cy="69963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3A01094-895D-4885-A242-BF9FE2A04301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636708" y="4647372"/>
            <a:ext cx="38321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84;p16">
            <a:extLst>
              <a:ext uri="{FF2B5EF4-FFF2-40B4-BE49-F238E27FC236}">
                <a16:creationId xmlns:a16="http://schemas.microsoft.com/office/drawing/2014/main" id="{193FF68E-68DC-4AB5-9440-4530DA099C65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2C9040-677C-4B82-A74D-00AD5A47A3AD}"/>
              </a:ext>
            </a:extLst>
          </p:cNvPr>
          <p:cNvSpPr txBox="1"/>
          <p:nvPr/>
        </p:nvSpPr>
        <p:spPr>
          <a:xfrm>
            <a:off x="2077926" y="6368561"/>
            <a:ext cx="775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Note that many do not subscribe to a Popperian view of science, myself included.</a:t>
            </a:r>
          </a:p>
        </p:txBody>
      </p:sp>
    </p:spTree>
    <p:extLst>
      <p:ext uri="{BB962C8B-B14F-4D97-AF65-F5344CB8AC3E}">
        <p14:creationId xmlns:p14="http://schemas.microsoft.com/office/powerpoint/2010/main" val="9966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0F00C-0F33-40E1-85B0-D8121D57C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Strong inference is crucial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A0CBF-8DCD-401D-9B17-79F6AF66A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3662779" cy="5397006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Different studies have different strength of inference</a:t>
            </a:r>
          </a:p>
          <a:p>
            <a:r>
              <a:rPr lang="en-GB" dirty="0"/>
              <a:t>Best case is experimental analysis</a:t>
            </a:r>
          </a:p>
          <a:p>
            <a:pPr lvl="1"/>
            <a:r>
              <a:rPr lang="en-GB" dirty="0"/>
              <a:t>Does increasing temperature reduce fecundity?</a:t>
            </a:r>
          </a:p>
          <a:p>
            <a:pPr lvl="2"/>
            <a:r>
              <a:rPr lang="en-GB" dirty="0"/>
              <a:t>Do it in a lab and find out</a:t>
            </a:r>
          </a:p>
          <a:p>
            <a:r>
              <a:rPr lang="en-GB" dirty="0"/>
              <a:t>“Worst” case is observational studies</a:t>
            </a:r>
          </a:p>
          <a:p>
            <a:pPr lvl="1"/>
            <a:r>
              <a:rPr lang="en-GB" dirty="0"/>
              <a:t>Very high risk of spurious correlations</a:t>
            </a:r>
          </a:p>
          <a:p>
            <a:pPr lvl="1"/>
            <a:r>
              <a:rPr lang="en-GB" dirty="0"/>
              <a:t>Encourages </a:t>
            </a:r>
            <a:r>
              <a:rPr lang="en-GB" i="1" dirty="0"/>
              <a:t>a posteriori </a:t>
            </a:r>
            <a:r>
              <a:rPr lang="en-GB" dirty="0"/>
              <a:t>explanations (“harking”)</a:t>
            </a:r>
          </a:p>
          <a:p>
            <a:pPr lvl="2"/>
            <a:r>
              <a:rPr lang="en-GB" dirty="0"/>
              <a:t>We weren’t expecting this result. How do we make sense of it?</a:t>
            </a:r>
          </a:p>
        </p:txBody>
      </p:sp>
      <p:sp>
        <p:nvSpPr>
          <p:cNvPr id="4" name="Arrow: Up-Down 3">
            <a:extLst>
              <a:ext uri="{FF2B5EF4-FFF2-40B4-BE49-F238E27FC236}">
                <a16:creationId xmlns:a16="http://schemas.microsoft.com/office/drawing/2014/main" id="{618CEA39-D157-459C-B937-021F64035942}"/>
              </a:ext>
            </a:extLst>
          </p:cNvPr>
          <p:cNvSpPr/>
          <p:nvPr/>
        </p:nvSpPr>
        <p:spPr>
          <a:xfrm>
            <a:off x="5912528" y="1825625"/>
            <a:ext cx="825623" cy="4548542"/>
          </a:xfrm>
          <a:prstGeom prst="upDownArrow">
            <a:avLst/>
          </a:prstGeom>
          <a:gradFill flip="none" rotWithShape="1">
            <a:gsLst>
              <a:gs pos="0">
                <a:srgbClr val="7030A0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21A79-4AFE-4C59-AF43-91BAA8BDE3FA}"/>
              </a:ext>
            </a:extLst>
          </p:cNvPr>
          <p:cNvSpPr txBox="1"/>
          <p:nvPr/>
        </p:nvSpPr>
        <p:spPr>
          <a:xfrm>
            <a:off x="5927089" y="1400055"/>
            <a:ext cx="796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Strong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63DFA-7BB3-467D-9BDB-1304F6E69C3A}"/>
              </a:ext>
            </a:extLst>
          </p:cNvPr>
          <p:cNvSpPr txBox="1"/>
          <p:nvPr/>
        </p:nvSpPr>
        <p:spPr>
          <a:xfrm>
            <a:off x="5969536" y="6374167"/>
            <a:ext cx="71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Weak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990E1-8CC6-49F0-9892-D61C678439D7}"/>
              </a:ext>
            </a:extLst>
          </p:cNvPr>
          <p:cNvSpPr txBox="1"/>
          <p:nvPr/>
        </p:nvSpPr>
        <p:spPr>
          <a:xfrm rot="16200000">
            <a:off x="4645162" y="3816627"/>
            <a:ext cx="2165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Strength of inference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42AF-F089-49A4-9A6B-F3C6FD52F713}"/>
              </a:ext>
            </a:extLst>
          </p:cNvPr>
          <p:cNvSpPr txBox="1"/>
          <p:nvPr/>
        </p:nvSpPr>
        <p:spPr>
          <a:xfrm>
            <a:off x="7207046" y="1769387"/>
            <a:ext cx="264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Manipulative experiments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972A2B-F3B7-41E5-B02E-CEC9303643D9}"/>
              </a:ext>
            </a:extLst>
          </p:cNvPr>
          <p:cNvSpPr txBox="1"/>
          <p:nvPr/>
        </p:nvSpPr>
        <p:spPr>
          <a:xfrm>
            <a:off x="7207046" y="5817494"/>
            <a:ext cx="41025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Observation studies</a:t>
            </a:r>
            <a:br>
              <a:rPr lang="en-GB" dirty="0"/>
            </a:br>
            <a:r>
              <a:rPr lang="en-GB" dirty="0"/>
              <a:t>- </a:t>
            </a:r>
            <a:r>
              <a:rPr lang="en-GB" i="1" dirty="0"/>
              <a:t>a priori</a:t>
            </a:r>
            <a:r>
              <a:rPr lang="en-GB" dirty="0"/>
              <a:t> hypotheses (before you begin)</a:t>
            </a:r>
            <a:br>
              <a:rPr lang="en-GB" dirty="0"/>
            </a:br>
            <a:r>
              <a:rPr lang="en-GB" dirty="0"/>
              <a:t>- </a:t>
            </a:r>
            <a:r>
              <a:rPr lang="en-GB" i="1" dirty="0"/>
              <a:t>a posteriori </a:t>
            </a:r>
            <a:r>
              <a:rPr lang="en-GB" dirty="0"/>
              <a:t>hypotheses (after you finish)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83848B-CDBB-42A1-9758-583A20F35BF0}"/>
              </a:ext>
            </a:extLst>
          </p:cNvPr>
          <p:cNvSpPr txBox="1"/>
          <p:nvPr/>
        </p:nvSpPr>
        <p:spPr>
          <a:xfrm>
            <a:off x="7207046" y="3887111"/>
            <a:ext cx="2562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Structured design studies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E1CB54AC-3AFF-4100-9FBF-8FE1D1E34FAD}"/>
              </a:ext>
            </a:extLst>
          </p:cNvPr>
          <p:cNvSpPr/>
          <p:nvPr/>
        </p:nvSpPr>
        <p:spPr>
          <a:xfrm>
            <a:off x="7207046" y="3795252"/>
            <a:ext cx="2562753" cy="560438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Google Shape;84;p16">
            <a:extLst>
              <a:ext uri="{FF2B5EF4-FFF2-40B4-BE49-F238E27FC236}">
                <a16:creationId xmlns:a16="http://schemas.microsoft.com/office/drawing/2014/main" id="{60DAD2D3-E15E-46F7-A5D3-5405B677C634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90172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  <p:bldP spid="10" grpId="0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1F36E-E131-42F6-8834-63A23B4A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Suitable inference requires suitable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8FF1D-CE7F-44CC-A309-E68C5FA50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effectLst/>
              </a:rPr>
              <a:t>“</a:t>
            </a:r>
            <a:r>
              <a:rPr lang="en-US" b="1" i="1" dirty="0">
                <a:solidFill>
                  <a:srgbClr val="7030A0"/>
                </a:solidFill>
                <a:effectLst/>
              </a:rPr>
              <a:t>Survey and monitoring form the bedrock for conservation</a:t>
            </a:r>
            <a:r>
              <a:rPr lang="en-US" dirty="0">
                <a:effectLst/>
              </a:rPr>
              <a:t>. Without knowledge of the distribution and size of populations and how they are changing, the actions of conservationists must necessarily be based upon hunches and intuition that have a high chance of failing the species or habitats they wish to conserve.</a:t>
            </a:r>
          </a:p>
          <a:p>
            <a:pPr marL="0" indent="0">
              <a:buNone/>
            </a:pPr>
            <a:r>
              <a:rPr lang="en-US" dirty="0">
                <a:effectLst/>
                <a:latin typeface="Avenir Next LT Pro Light" panose="020B0304020202020204" pitchFamily="34" charset="0"/>
              </a:rPr>
              <a:t>- BTO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“</a:t>
            </a:r>
            <a:r>
              <a:rPr lang="en-US" b="1" i="1" dirty="0">
                <a:solidFill>
                  <a:srgbClr val="7030A0"/>
                </a:solidFill>
                <a:effectLst/>
              </a:rPr>
              <a:t>Monitoring of populations is politically attractive but ecologically banal </a:t>
            </a:r>
            <a:r>
              <a:rPr lang="en-US" dirty="0">
                <a:effectLst/>
              </a:rPr>
              <a:t>unless it is coupled with experimental work to understand the mechanisms behind system changes.”</a:t>
            </a:r>
          </a:p>
          <a:p>
            <a:pPr marL="0" indent="0">
              <a:buNone/>
            </a:pPr>
            <a:r>
              <a:rPr lang="en-US" dirty="0">
                <a:effectLst/>
                <a:latin typeface="Avenir Next LT Pro Light" panose="020B0304020202020204" pitchFamily="34" charset="0"/>
              </a:rPr>
              <a:t>- Krebs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“</a:t>
            </a:r>
            <a:r>
              <a:rPr lang="en-US" b="1" i="1" dirty="0">
                <a:solidFill>
                  <a:srgbClr val="7030A0"/>
                </a:solidFill>
                <a:effectLst/>
              </a:rPr>
              <a:t>Millions of dollars are currently being wasted on monitoring </a:t>
            </a:r>
            <a:r>
              <a:rPr lang="en-US" dirty="0" err="1">
                <a:effectLst/>
              </a:rPr>
              <a:t>programmes</a:t>
            </a:r>
            <a:r>
              <a:rPr lang="en-US" dirty="0">
                <a:effectLst/>
              </a:rPr>
              <a:t> that have no realistic chance of detecting changes in the variables of interest.”</a:t>
            </a:r>
            <a:r>
              <a:rPr lang="en-US" dirty="0">
                <a:effectLst/>
                <a:latin typeface="Avenir Next LT Pro Light" panose="020B03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effectLst/>
                <a:latin typeface="Avenir Next LT Pro Light" panose="020B0304020202020204" pitchFamily="34" charset="0"/>
              </a:rPr>
              <a:t>- </a:t>
            </a:r>
            <a:r>
              <a:rPr lang="en-US" dirty="0" err="1">
                <a:effectLst/>
                <a:latin typeface="Avenir Next LT Pro Light" panose="020B0304020202020204" pitchFamily="34" charset="0"/>
              </a:rPr>
              <a:t>Lindenmayer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4" name="Google Shape;84;p16">
            <a:extLst>
              <a:ext uri="{FF2B5EF4-FFF2-40B4-BE49-F238E27FC236}">
                <a16:creationId xmlns:a16="http://schemas.microsoft.com/office/drawing/2014/main" id="{41BDFCF0-4662-4CCD-9F3C-B784F1D944F8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80688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F16A-578C-4028-94DF-A397FEA7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effectLst/>
              </a:rPr>
              <a:t>Monitoring of populations is politically attractive but ecologically banal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67BDA-AF81-4A0A-9437-7FAA2076A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9" t="7752" r="48011" b="81085"/>
          <a:stretch/>
        </p:blipFill>
        <p:spPr>
          <a:xfrm>
            <a:off x="1253275" y="2224175"/>
            <a:ext cx="3906428" cy="731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2C966E-8EF9-4DC6-8A31-2EE146F7F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917" t="14109" r="1583" b="72868"/>
          <a:stretch/>
        </p:blipFill>
        <p:spPr>
          <a:xfrm>
            <a:off x="1253275" y="3050021"/>
            <a:ext cx="3280954" cy="139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E6275A-CC91-4CA4-9312-69D2918687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67" t="31318" r="19417" b="20000"/>
          <a:stretch/>
        </p:blipFill>
        <p:spPr>
          <a:xfrm>
            <a:off x="5569527" y="2330416"/>
            <a:ext cx="5384800" cy="21214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52EC16-C1C7-4C7E-B0B5-A6FD6DE0CB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66" t="42016" r="10584" b="36744"/>
          <a:stretch/>
        </p:blipFill>
        <p:spPr>
          <a:xfrm>
            <a:off x="1231207" y="4532219"/>
            <a:ext cx="9723120" cy="1391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938F9B-A5F0-478B-AD97-ECA8329F5C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000" t="40775" r="19375" b="23363"/>
          <a:stretch/>
        </p:blipFill>
        <p:spPr>
          <a:xfrm>
            <a:off x="208973" y="2329400"/>
            <a:ext cx="11767587" cy="3622008"/>
          </a:xfrm>
          <a:prstGeom prst="rect">
            <a:avLst/>
          </a:prstGeom>
        </p:spPr>
      </p:pic>
      <p:sp>
        <p:nvSpPr>
          <p:cNvPr id="16" name="Google Shape;84;p16">
            <a:extLst>
              <a:ext uri="{FF2B5EF4-FFF2-40B4-BE49-F238E27FC236}">
                <a16:creationId xmlns:a16="http://schemas.microsoft.com/office/drawing/2014/main" id="{338FEF6E-AB00-46C3-A591-FF2D0B62C4EC}"/>
              </a:ext>
            </a:extLst>
          </p:cNvPr>
          <p:cNvSpPr/>
          <p:nvPr/>
        </p:nvSpPr>
        <p:spPr>
          <a:xfrm>
            <a:off x="4784687" y="132556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93674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4AB2D-95B6-481D-8D36-C7AE4FA73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Such monitoring schemes </a:t>
            </a:r>
            <a:r>
              <a:rPr lang="en-GB" i="1" dirty="0"/>
              <a:t>can technically </a:t>
            </a:r>
            <a:r>
              <a:rPr lang="en-GB" dirty="0"/>
              <a:t>be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FDEF3-73E0-40DB-9233-2CE29B4BC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935" y="1548245"/>
            <a:ext cx="4887191" cy="149629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But at huge cost and high chance of it still ending up being uninformative</a:t>
            </a:r>
          </a:p>
        </p:txBody>
      </p:sp>
      <p:sp>
        <p:nvSpPr>
          <p:cNvPr id="4" name="Google Shape;84;p16">
            <a:extLst>
              <a:ext uri="{FF2B5EF4-FFF2-40B4-BE49-F238E27FC236}">
                <a16:creationId xmlns:a16="http://schemas.microsoft.com/office/drawing/2014/main" id="{667994FB-C0AE-4A2D-98CF-49F1FEF2DFCC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607DB7-9D60-477C-951B-996E18A0C040}"/>
                  </a:ext>
                </a:extLst>
              </p:cNvPr>
              <p:cNvSpPr txBox="1"/>
              <p:nvPr/>
            </p:nvSpPr>
            <p:spPr>
              <a:xfrm>
                <a:off x="5461079" y="1436489"/>
                <a:ext cx="6094520" cy="5129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</m:sSub>
                    <m:r>
                      <a:rPr lang="en-GB" sz="1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∼</m:t>
                    </m:r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𝑍</m:t>
                    </m:r>
                    <m:r>
                      <m:rPr>
                        <m:sty m:val="p"/>
                      </m:rPr>
                      <a:rPr lang="en-GB" sz="1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eroOneInflatedBeta</m:t>
                    </m:r>
                    <m:d>
                      <m:dPr>
                        <m:ctrlPr>
                          <a:rPr lang="en-GB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4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4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GB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ϕ</m:t>
                        </m:r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GB" sz="1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[Eq. 4]</a:t>
                </a:r>
                <a:endParaRPr lang="en-GB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4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logit</m:t>
                    </m:r>
                    <m:d>
                      <m:dPr>
                        <m:ctrlP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4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4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 = </m:t>
                    </m:r>
                    <m:r>
                      <m:rPr>
                        <m:sty m:val="p"/>
                      </m:rPr>
                      <a:rPr lang="en-GB" sz="14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α</m:t>
                    </m:r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+ </m:t>
                    </m:r>
                    <m:sSub>
                      <m:sSubPr>
                        <m:ctrlP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ID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4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</m:e>
                        </m:d>
                      </m:sub>
                    </m:sSub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α</m:t>
                        </m:r>
                      </m:e>
                      <m:sub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𝐶𝑅𝑂𝑃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GB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β</m:t>
                        </m:r>
                      </m:e>
                      <m:sub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GB" sz="14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Vol</m:t>
                    </m:r>
                    <m:sSub>
                      <m:sSubPr>
                        <m:ctrlP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Es</m:t>
                        </m:r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[Eq. 5]</a:t>
                </a:r>
                <a:endParaRPr lang="en-GB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Vol</m:t>
                    </m:r>
                    <m:sSub>
                      <m:sSubPr>
                        <m:ctrlPr>
                          <a:rPr lang="en-GB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Obs</m:t>
                        </m:r>
                        <m:r>
                          <a:rPr lang="en-GB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GB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</m:sSub>
                    <m:r>
                      <a:rPr lang="en-GB" sz="1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∼</m:t>
                    </m:r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</m:t>
                    </m:r>
                    <m:r>
                      <m:rPr>
                        <m:sty m:val="p"/>
                      </m:rPr>
                      <a:rPr lang="en-GB" sz="1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ormal</m:t>
                    </m:r>
                    <m:d>
                      <m:dPr>
                        <m:ctrlPr>
                          <a:rPr lang="en-GB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𝑉𝑜𝑙</m:t>
                        </m:r>
                        <m:sSub>
                          <m:sSubPr>
                            <m:ctrlPr>
                              <a:rPr lang="en-GB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𝐸𝑠𝑡</m:t>
                            </m:r>
                            <m:r>
                              <a:rPr lang="en-GB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GB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GB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en-GB" sz="1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[Eq. 6]</a:t>
                </a:r>
                <a:endParaRPr lang="en-GB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ID</m:t>
                        </m:r>
                      </m:sub>
                    </m:sSub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 </m:t>
                    </m:r>
                    <m:r>
                      <a:rPr lang="en-GB" sz="14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∼</m:t>
                    </m:r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m:rPr>
                        <m:sty m:val="p"/>
                      </m:rPr>
                      <a:rPr lang="en-GB" sz="14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ormal</m:t>
                    </m:r>
                    <m:d>
                      <m:dPr>
                        <m:ctrlP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GB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4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GB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𝐼𝐷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[Eq. 7]</a:t>
                </a:r>
                <a:endParaRPr lang="en-GB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α</m:t>
                        </m:r>
                      </m:e>
                      <m:sub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𝐶𝑅𝑂𝑃</m:t>
                        </m:r>
                      </m:sub>
                    </m:sSub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 </m:t>
                    </m:r>
                    <m:r>
                      <a:rPr lang="en-GB" sz="14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∼</m:t>
                    </m:r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m:rPr>
                        <m:sty m:val="p"/>
                      </m:rPr>
                      <a:rPr lang="en-GB" sz="14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ormal</m:t>
                    </m:r>
                    <m:d>
                      <m:dPr>
                        <m:ctrlP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GB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4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GB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𝐶𝑅𝑂𝑃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[Eq. 8]</a:t>
                </a:r>
                <a:endParaRPr lang="en-GB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α</m:t>
                    </m:r>
                    <m:r>
                      <a:rPr lang="en-GB" sz="1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∼</m:t>
                    </m:r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</m:t>
                    </m:r>
                    <m:r>
                      <m:rPr>
                        <m:sty m:val="p"/>
                      </m:rPr>
                      <a:rPr lang="en-GB" sz="1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ormal</m:t>
                    </m:r>
                    <m:d>
                      <m:dPr>
                        <m:ctrlPr>
                          <a:rPr lang="en-GB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−4,2</m:t>
                        </m:r>
                      </m:e>
                    </m:d>
                  </m:oMath>
                </a14:m>
                <a:r>
                  <a:rPr lang="en-GB" sz="1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[Eq. 9]</a:t>
                </a:r>
                <a:endParaRPr lang="en-GB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</m:e>
                      <m:sub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GB" sz="1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∼</m:t>
                    </m:r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GB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0,5</m:t>
                        </m:r>
                      </m:e>
                    </m:d>
                  </m:oMath>
                </a14:m>
                <a:r>
                  <a:rPr lang="en-GB" sz="1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[Eq. 10]</a:t>
                </a:r>
                <a:endParaRPr lang="en-GB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𝐼𝐷</m:t>
                        </m:r>
                      </m:sub>
                    </m:sSub>
                    <m:r>
                      <a:rPr lang="en-GB" sz="14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∼</m:t>
                    </m:r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𝓉</m:t>
                    </m:r>
                    <m:d>
                      <m:dPr>
                        <m:ctrlP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3,0,2.5</m:t>
                        </m:r>
                      </m:e>
                    </m:d>
                  </m:oMath>
                </a14:m>
                <a:r>
                  <a:rPr lang="en-GB" sz="1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     [Eq. 11]</a:t>
                </a:r>
                <a:endParaRPr lang="en-GB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𝐶𝑅𝑂𝑃</m:t>
                        </m:r>
                      </m:sub>
                    </m:sSub>
                    <m:r>
                      <a:rPr lang="en-GB" sz="14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∼</m:t>
                    </m:r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𝓉</m:t>
                    </m:r>
                    <m:d>
                      <m:dPr>
                        <m:ctrlP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3,0,2.5</m:t>
                        </m:r>
                      </m:e>
                    </m:d>
                  </m:oMath>
                </a14:m>
                <a:r>
                  <a:rPr lang="en-GB" sz="1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     [Eq. 12]</a:t>
                </a:r>
                <a:endParaRPr lang="en-GB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ϕ</m:t>
                    </m:r>
                    <m:r>
                      <a:rPr lang="en-GB" sz="1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∼</m:t>
                    </m:r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𝐺𝑎𝑚𝑚𝑎</m:t>
                    </m:r>
                    <m:d>
                      <m:dPr>
                        <m:ctrlPr>
                          <a:rPr lang="en-GB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0.01,0.01</m:t>
                        </m:r>
                      </m:e>
                    </m:d>
                  </m:oMath>
                </a14:m>
                <a:r>
                  <a:rPr lang="en-GB" sz="1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[Eq. 13]</a:t>
                </a:r>
                <a:endParaRPr lang="en-GB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GB" sz="1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∼</m:t>
                    </m:r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𝐵𝑒𝑡𝑎</m:t>
                    </m:r>
                    <m:d>
                      <m:dPr>
                        <m:ctrlPr>
                          <a:rPr lang="en-GB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1,1</m:t>
                        </m:r>
                      </m:e>
                    </m:d>
                  </m:oMath>
                </a14:m>
                <a:r>
                  <a:rPr lang="en-GB" sz="1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     [Eq. 14]</a:t>
                </a:r>
                <a:endParaRPr lang="en-GB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GB" sz="1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∼</m:t>
                    </m:r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𝐵𝑒𝑡𝑎</m:t>
                    </m:r>
                    <m:d>
                      <m:dPr>
                        <m:ctrlPr>
                          <a:rPr lang="en-GB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1,1</m:t>
                        </m:r>
                      </m:e>
                    </m:d>
                  </m:oMath>
                </a14:m>
                <a:r>
                  <a:rPr lang="en-GB" sz="1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     [Eq. 15]</a:t>
                </a:r>
                <a:endParaRPr lang="en-GB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607DB7-9D60-477C-951B-996E18A0C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79" y="1436489"/>
                <a:ext cx="6094520" cy="5129609"/>
              </a:xfrm>
              <a:prstGeom prst="rect">
                <a:avLst/>
              </a:prstGeom>
              <a:blipFill>
                <a:blip r:embed="rId2"/>
                <a:stretch>
                  <a:fillRect r="-300" b="-3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A31860AA-4534-436A-9E09-36715A311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35" y="2969331"/>
            <a:ext cx="5271883" cy="351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8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95D1-393C-435E-8DAC-20B464D88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Limited resources, lots of demands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B7E29-BDD6-4318-9E6B-E32E50FF7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“In times of limited conservation funding and almost unlimited conservation needs, efficient use of monitoring effort is vital for successful conservation. </a:t>
            </a:r>
          </a:p>
          <a:p>
            <a:pPr marL="0" indent="0">
              <a:buNone/>
            </a:pPr>
            <a:r>
              <a:rPr lang="en-GB" dirty="0"/>
              <a:t>[…] </a:t>
            </a:r>
          </a:p>
          <a:p>
            <a:pPr marL="0" indent="0">
              <a:buNone/>
            </a:pPr>
            <a:r>
              <a:rPr lang="en-GB" dirty="0"/>
              <a:t>we argue that </a:t>
            </a:r>
            <a:r>
              <a:rPr lang="en-GB" b="1" i="1" dirty="0">
                <a:solidFill>
                  <a:srgbClr val="7030A0"/>
                </a:solidFill>
              </a:rPr>
              <a:t>monitoring should not be viewed as a stand alone activity</a:t>
            </a:r>
            <a:r>
              <a:rPr lang="en-GB" dirty="0"/>
              <a:t> but instead as a component of a larger process of either conservation-oriented science or management”</a:t>
            </a:r>
          </a:p>
          <a:p>
            <a:pPr marL="0" indent="0">
              <a:buNone/>
            </a:pPr>
            <a:r>
              <a:rPr lang="en-GB" dirty="0"/>
              <a:t>- </a:t>
            </a:r>
            <a:r>
              <a:rPr lang="en-GB" sz="2000" dirty="0">
                <a:latin typeface="Avenir Next LT Pro Light" panose="020B0304020202020204" pitchFamily="34" charset="0"/>
              </a:rPr>
              <a:t>Jim Nichols and Byron Williams (2006) Trends in Ecology and Evolution 21(12)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4" name="Google Shape;84;p16">
            <a:extLst>
              <a:ext uri="{FF2B5EF4-FFF2-40B4-BE49-F238E27FC236}">
                <a16:creationId xmlns:a16="http://schemas.microsoft.com/office/drawing/2014/main" id="{6BD23382-5E3C-486B-91CB-C221C219E5FC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86502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CBFA9-A6DF-4CB5-A219-BEADE8704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What’s missing from unstructured monitoring?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29731-B2EB-4D15-8552-1A7ECB4FA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Lack a clear statement of goal, with statements such as;</a:t>
            </a:r>
          </a:p>
          <a:p>
            <a:pPr lvl="1"/>
            <a:r>
              <a:rPr lang="en-GB" dirty="0"/>
              <a:t>“Additional information about the system will inherently be useful…”</a:t>
            </a:r>
          </a:p>
          <a:p>
            <a:r>
              <a:rPr lang="en-GB" dirty="0"/>
              <a:t>No clear desire to gain a </a:t>
            </a:r>
            <a:r>
              <a:rPr lang="en-GB" b="1" i="1" dirty="0">
                <a:solidFill>
                  <a:srgbClr val="7030A0"/>
                </a:solidFill>
              </a:rPr>
              <a:t>scientific understanding</a:t>
            </a:r>
            <a:r>
              <a:rPr lang="en-GB" dirty="0"/>
              <a:t> of what is driving the processes in the system to make any changes</a:t>
            </a:r>
          </a:p>
          <a:p>
            <a:r>
              <a:rPr lang="en-GB" dirty="0"/>
              <a:t>No acknowledgement that a baseline, that can be used to measure potential changes in the system, is required</a:t>
            </a:r>
          </a:p>
          <a:p>
            <a:pPr lvl="1"/>
            <a:r>
              <a:rPr lang="en-GB" dirty="0"/>
              <a:t>Gains or losses</a:t>
            </a:r>
          </a:p>
          <a:p>
            <a:r>
              <a:rPr lang="en-GB" b="1" dirty="0"/>
              <a:t>Lack of appreciation that data can provide information useful for making informed </a:t>
            </a:r>
            <a:r>
              <a:rPr lang="en-GB" b="1" i="1" dirty="0">
                <a:solidFill>
                  <a:srgbClr val="7030A0"/>
                </a:solidFill>
              </a:rPr>
              <a:t>management decisions</a:t>
            </a:r>
            <a:r>
              <a:rPr lang="en-GB" b="1" dirty="0"/>
              <a:t>!</a:t>
            </a:r>
          </a:p>
        </p:txBody>
      </p:sp>
      <p:sp>
        <p:nvSpPr>
          <p:cNvPr id="4" name="Google Shape;84;p16">
            <a:extLst>
              <a:ext uri="{FF2B5EF4-FFF2-40B4-BE49-F238E27FC236}">
                <a16:creationId xmlns:a16="http://schemas.microsoft.com/office/drawing/2014/main" id="{DEABD506-B7D5-459A-A581-9274A34788BA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38397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1343</Words>
  <Application>Microsoft Office PowerPoint</Application>
  <PresentationFormat>Widescreen</PresentationFormat>
  <Paragraphs>178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Avenir Next LT Pro Light</vt:lpstr>
      <vt:lpstr>Calibri</vt:lpstr>
      <vt:lpstr>Calibri Light</vt:lpstr>
      <vt:lpstr>Cambria Math</vt:lpstr>
      <vt:lpstr>Office Theme</vt:lpstr>
      <vt:lpstr>Second Methods lecture</vt:lpstr>
      <vt:lpstr>Key component of science</vt:lpstr>
      <vt:lpstr>The Popperian scientific process</vt:lpstr>
      <vt:lpstr>Strong inference is crucial</vt:lpstr>
      <vt:lpstr>Suitable inference requires suitable monitoring</vt:lpstr>
      <vt:lpstr>Monitoring of populations is politically attractive but ecologically banal</vt:lpstr>
      <vt:lpstr>Such monitoring schemes can technically be used</vt:lpstr>
      <vt:lpstr>Limited resources, lots of demands</vt:lpstr>
      <vt:lpstr>What’s missing from unstructured monitoring?</vt:lpstr>
      <vt:lpstr>Key elements for conservation/management</vt:lpstr>
      <vt:lpstr>Useful management objectives</vt:lpstr>
      <vt:lpstr>Adaptive management</vt:lpstr>
      <vt:lpstr>Two types of monitoring</vt:lpstr>
      <vt:lpstr>Survey design</vt:lpstr>
      <vt:lpstr>Designing a sample survey</vt:lpstr>
      <vt:lpstr>How much do we need to sample?</vt:lpstr>
      <vt:lpstr>You can only make inference about the sampled population</vt:lpstr>
      <vt:lpstr>Selecting sampling units</vt:lpstr>
      <vt:lpstr>Random sampling</vt:lpstr>
      <vt:lpstr>Stratified sampling</vt:lpstr>
      <vt:lpstr>Proportional and optimal allocation</vt:lpstr>
      <vt:lpstr>tl;dr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Second Methods lecture</dc:title>
  <dc:creator>Deon Roos</dc:creator>
  <cp:lastModifiedBy>ROOS, DEON (PGR)</cp:lastModifiedBy>
  <cp:revision>16</cp:revision>
  <dcterms:created xsi:type="dcterms:W3CDTF">2021-01-12T16:07:14Z</dcterms:created>
  <dcterms:modified xsi:type="dcterms:W3CDTF">2021-11-02T14:27:25Z</dcterms:modified>
</cp:coreProperties>
</file>